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99" autoAdjust="0"/>
  </p:normalViewPr>
  <p:slideViewPr>
    <p:cSldViewPr>
      <p:cViewPr>
        <p:scale>
          <a:sx n="65" d="100"/>
          <a:sy n="65" d="100"/>
        </p:scale>
        <p:origin x="-13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39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5.375182268883056E-2"/>
                  <c:y val="-0.30091386076289223"/>
                </c:manualLayout>
              </c:layout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показатели недостаточно выражены         11%</c:v>
                </c:pt>
                <c:pt idx="1">
                  <c:v>Показатели ярко выражены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0.73196</cdr:x>
      <cdr:y>0.61194</cdr:y>
    </cdr:from>
    <cdr:to>
      <cdr:x>1</cdr:x>
      <cdr:y>0.83582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0" y="2952328"/>
          <a:ext cx="1872208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0.325</cdr:x>
      <cdr:y>0.21315</cdr:y>
    </cdr:from>
    <cdr:to>
      <cdr:x>0.43875</cdr:x>
      <cdr:y>0.30861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4640" y="964704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11%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20B73EA-A8E6-4B26-AD94-1318F7A22589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1C9C6DB-5BDF-4311-A324-392EB6709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92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Осознание своего «Я»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C6DB-5BDF-4311-A324-392EB6709A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C6DB-5BDF-4311-A324-392EB6709A9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C6DB-5BDF-4311-A324-392EB6709A9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9C6DB-5BDF-4311-A324-392EB6709A9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76;&#1080;&#1072;&#1075;&#1085;&#1086;&#1089;&#1090;&#1080;&#1082;&#1072;%20&#1087;&#1088;&#1080;&#1083;&#1086;&#1078;&#1077;&#1085;&#1080;&#1077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2;&#1084;&#1086;&#1086;&#1073;&#1088;%20&#1087;&#1083;&#1072;&#1085;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&#1087;&#1088;&#1086;&#1092;&#1077;&#1089;&#1089;&#1080;&#1080;%20&#1082;&#1086;&#1085;&#1089;&#1087;&#1077;&#1082;&#1090;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2;&#1086;&#1085;&#1089;&#1087;&#1077;&#1082;&#1090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5;&#1089;&#1087;&#1077;&#1082;&#1090;%20&#1079;&#1072;&#1085;&#1103;&#1090;&#1080;&#1103;%20&#1089;&#1077;&#1084;&#1100;&#1103;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9;&#1102;&#1078;&#1077;&#1090;.docx" TargetMode="External"/><Relationship Id="rId2" Type="http://schemas.openxmlformats.org/officeDocument/2006/relationships/hyperlink" Target="&#1080;&#1075;&#1088;&#1099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&#1087;&#1086;&#1076;&#1074;%20&#1080;&#1075;&#1088;&#1099;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42;&#1099;&#1089;&#1090;&#1072;&#1074;&#1082;&#1072;%20&#1088;&#1080;&#1089;&#1091;&#1085;&#1082;&#1086;&#1074;.pptx" TargetMode="External"/><Relationship Id="rId2" Type="http://schemas.openxmlformats.org/officeDocument/2006/relationships/hyperlink" Target="&#1072;&#1085;&#1082;&#1077;&#1090;&#1072;%20&#1076;&#1083;&#1103;%20&#1088;&#1086;&#1076;&#1080;&#1090;&#1077;&#1083;&#1077;&#1081;%20&#1080;&#1090;&#1086;&#1075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74;&#1080;&#1082;&#1090;%20&#1088;&#1086;&#1076;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5;&#1089;&#1091;&#1083;&#1100;&#1090;&#1072;&#1094;&#1080;&#1103;%20&#1076;&#1083;&#1103;%20&#1087;&#1077;&#1076;%20&#1089;&#1090;&#1080;&#1083;&#1080;.docx" TargetMode="External"/><Relationship Id="rId2" Type="http://schemas.openxmlformats.org/officeDocument/2006/relationships/hyperlink" Target="&#1084;&#1072;&#1089;&#1090;&#1077;&#1088;-&#1082;&#1083;&#1072;&#1089;&#1089;%20&#1086;&#1073;&#1097;&#1077;&#1085;&#1080;&#1077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76;&#1074;&#1072;%20&#1076;&#1086;&#1084;&#1080;&#1082;&#1072;%20&#1086;&#1087;&#1080;&#1089;&#1072;&#1085;&#1080;&#1077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597666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дошкольное образовательное учреждение детский сад комбинированного вида №2 п. Отрадный</a:t>
            </a:r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r>
              <a:rPr lang="ru-RU" dirty="0" smtClean="0"/>
              <a:t>Общение со взрослым как средство введения детей младшего дошкольного возраста в мир социальных отношений.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r"/>
            <a:r>
              <a:rPr lang="ru-RU" sz="1400" dirty="0" smtClean="0"/>
              <a:t>Воспитатель ДОУ №2 </a:t>
            </a:r>
            <a:r>
              <a:rPr lang="ru-RU" sz="1400" dirty="0" err="1" smtClean="0"/>
              <a:t>Овчинникова</a:t>
            </a:r>
            <a:r>
              <a:rPr lang="ru-RU" sz="1400" dirty="0" smtClean="0"/>
              <a:t> Н.В.</a:t>
            </a:r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Г. Любим </a:t>
            </a:r>
          </a:p>
          <a:p>
            <a:pPr algn="ctr"/>
            <a:r>
              <a:rPr lang="ru-RU" sz="1400" dirty="0" smtClean="0"/>
              <a:t>2015 г.</a:t>
            </a:r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5849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/>
              <a:t>К.Д. Ушинский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«Мы учимся тремя путями: или путем опыта и собственного наблюдения, - пути, ведущим к прочным, но скудным результатам, для которого жизнь человеческая очень коротка; или нас учат другие. Этим путем  мы приобретаем менее, чем обыкновенно полагают; или, наконец, мы учимся, подчиняясь бессознательному влиянию сильных, уже образовавшихся характеров…»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/>
              <a:t>К.Д. Ушинский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«…Образование, передаваемое последним путем, едва ли не самым быстрым, ведет к изумительным результатам»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Диагностика общения </a:t>
            </a:r>
            <a:br>
              <a:rPr lang="ru-RU" sz="4000" dirty="0" smtClean="0"/>
            </a:br>
            <a:r>
              <a:rPr lang="ru-RU" dirty="0" smtClean="0"/>
              <a:t>(</a:t>
            </a:r>
            <a:r>
              <a:rPr lang="ru-RU" sz="3600" dirty="0" smtClean="0"/>
              <a:t>по Е.О. Смирновой)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hlinkClick r:id="rId2" action="ppaction://hlinkfile"/>
              </a:rPr>
              <a:t>«Выбор ситуации общения»</a:t>
            </a:r>
            <a:endParaRPr lang="ru-RU" dirty="0" smtClean="0"/>
          </a:p>
          <a:p>
            <a:r>
              <a:rPr lang="ru-RU" dirty="0" smtClean="0"/>
              <a:t>« Два домика»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«Выбор ситуации общения»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71600" y="1556792"/>
          <a:ext cx="69847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hlinkClick r:id="rId3" action="ppaction://hlinkfile"/>
              </a:rPr>
              <a:t>Система мероприятий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Работа с детьми</a:t>
            </a:r>
          </a:p>
          <a:p>
            <a:pPr algn="ctr">
              <a:buNone/>
            </a:pPr>
            <a:r>
              <a:rPr lang="ru-RU" dirty="0" smtClean="0">
                <a:hlinkClick r:id="rId4" action="ppaction://hlinkfile"/>
              </a:rPr>
              <a:t>« Путешествие в мир профессий»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</a:p>
          <a:p>
            <a:pPr>
              <a:buNone/>
            </a:pPr>
            <a:r>
              <a:rPr lang="ru-RU" dirty="0" smtClean="0"/>
              <a:t>«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Users\Бухгалтерия\Desktop\Фото дети\Фото0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410445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Бухгалтерия\Desktop\Фото дети\Фото04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636912"/>
            <a:ext cx="417646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hlinkClick r:id="rId2" action="ppaction://hlinkfile"/>
              </a:rPr>
              <a:t>« Путешествие на поляну дружбы»</a:t>
            </a:r>
            <a:endParaRPr lang="ru-RU" sz="3600" dirty="0"/>
          </a:p>
        </p:txBody>
      </p:sp>
      <p:pic>
        <p:nvPicPr>
          <p:cNvPr id="2050" name="Picture 2" descr="C:\Users\Бухгалтерия\Desktop\Фото дети\DSCN07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84785"/>
            <a:ext cx="4248471" cy="36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Бухгалтерия\Desktop\фото 8 м\DSC00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417646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hlinkClick r:id="rId3" action="ppaction://hlinkfile"/>
              </a:rPr>
              <a:t>« В гости к Мишутке»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Вставить фото</a:t>
            </a:r>
            <a:endParaRPr lang="ru-RU" dirty="0"/>
          </a:p>
        </p:txBody>
      </p:sp>
      <p:pic>
        <p:nvPicPr>
          <p:cNvPr id="1026" name="Picture 2" descr="H:\Наталья занятие\DSCN0367.JPG"/>
          <p:cNvPicPr>
            <a:picLocks noChangeAspect="1" noChangeArrowheads="1"/>
          </p:cNvPicPr>
          <p:nvPr/>
        </p:nvPicPr>
        <p:blipFill>
          <a:blip r:embed="rId4" cstate="print"/>
          <a:srcRect t="22429"/>
          <a:stretch>
            <a:fillRect/>
          </a:stretch>
        </p:blipFill>
        <p:spPr bwMode="auto">
          <a:xfrm>
            <a:off x="467544" y="1484784"/>
            <a:ext cx="352839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Наталья занятие\DSCN0370.JPG"/>
          <p:cNvPicPr>
            <a:picLocks noChangeAspect="1" noChangeArrowheads="1"/>
          </p:cNvPicPr>
          <p:nvPr/>
        </p:nvPicPr>
        <p:blipFill>
          <a:blip r:embed="rId5" cstate="print"/>
          <a:srcRect l="6430" t="16302" r="21555"/>
          <a:stretch>
            <a:fillRect/>
          </a:stretch>
        </p:blipFill>
        <p:spPr bwMode="auto">
          <a:xfrm>
            <a:off x="4932040" y="1628800"/>
            <a:ext cx="403244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Картотека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hlinkClick r:id="rId2" action="ppaction://hlinkfile"/>
              </a:rPr>
              <a:t>Игры на развитие коммуникативных способностей детей младшего дошкольного возраста.</a:t>
            </a:r>
            <a:endParaRPr lang="ru-RU" sz="2400" dirty="0" smtClean="0"/>
          </a:p>
          <a:p>
            <a:r>
              <a:rPr lang="ru-RU" sz="2400" dirty="0" smtClean="0">
                <a:hlinkClick r:id="rId3" action="ppaction://hlinkfile"/>
              </a:rPr>
              <a:t>Сюжетно-ролевые игры.</a:t>
            </a:r>
            <a:endParaRPr lang="ru-RU" sz="2400" dirty="0" smtClean="0"/>
          </a:p>
          <a:p>
            <a:r>
              <a:rPr lang="ru-RU" sz="2400" dirty="0" smtClean="0">
                <a:hlinkClick r:id="rId4" action="ppaction://hlinkfile"/>
              </a:rPr>
              <a:t>Подвижные игры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26" name="Picture 2" descr="C:\Users\Бухгалтерия\Desktop\Фото дети\Фото0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410445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Бухгалтерия\Desktop\Фото дети\Фото04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56992"/>
            <a:ext cx="410445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с родителями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Анкетирование</a:t>
            </a:r>
            <a:endParaRPr lang="ru-RU" dirty="0" smtClean="0"/>
          </a:p>
          <a:p>
            <a:r>
              <a:rPr lang="ru-RU" dirty="0" smtClean="0">
                <a:hlinkClick r:id="rId3" action="ppaction://hlinkpres?slideindex=1&amp;slidetitle="/>
              </a:rPr>
              <a:t>Выставки</a:t>
            </a:r>
            <a:endParaRPr lang="ru-RU" dirty="0" smtClean="0"/>
          </a:p>
          <a:p>
            <a:r>
              <a:rPr lang="ru-RU" dirty="0" smtClean="0">
                <a:hlinkClick r:id="rId4" action="ppaction://hlinkfile"/>
              </a:rPr>
              <a:t>Викторина « Секреты общения»</a:t>
            </a:r>
            <a:endParaRPr lang="ru-RU" dirty="0" smtClean="0"/>
          </a:p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бщение\РОД.Собр\Camera\IMG_20150506_164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538"/>
          <a:stretch>
            <a:fillRect/>
          </a:stretch>
        </p:blipFill>
        <p:spPr bwMode="auto">
          <a:xfrm>
            <a:off x="323528" y="260648"/>
            <a:ext cx="360040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общение\РОД.Собр\Camera\IMG_20150506_164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548680"/>
            <a:ext cx="324036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общение\РОД.Собр\Camera\IMG_20150506_164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547260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В настоящее время особое внимание уделяется проблеме социально-личностного развития и воспитания дошкольников, являющейся одним из компонентов </a:t>
            </a:r>
            <a:r>
              <a:rPr lang="ru-RU" sz="2200" dirty="0" smtClean="0"/>
              <a:t>ФГОС </a:t>
            </a:r>
            <a:r>
              <a:rPr lang="ru-RU" sz="2200" dirty="0"/>
              <a:t>ДО. Повышение внимания к проблемам социализации связано с изменением социально-политических и социально-экономических условий жизни, с нестабильностью в обществе.</a:t>
            </a:r>
          </a:p>
          <a:p>
            <a:pPr marL="0" indent="0">
              <a:buNone/>
            </a:pPr>
            <a:r>
              <a:rPr lang="ru-RU" sz="2200" dirty="0"/>
              <a:t>Проблема приобщения к социальному миру всегда была и ныне остаётся одной из ведущих в процессе формирования личности ребёнка. Исторический анализ убеждает в необходимости оказать ребёнку квалифицированную помощь в сложном процессе вхождения в мир людей. </a:t>
            </a:r>
            <a:r>
              <a:rPr lang="ru-RU" sz="2200" dirty="0" smtClean="0"/>
              <a:t>В этом, на наш взгляд , и заключается актуальность данной темы.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971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род собр\Фото0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119" r="4918"/>
          <a:stretch>
            <a:fillRect/>
          </a:stretch>
        </p:blipFill>
        <p:spPr bwMode="auto">
          <a:xfrm>
            <a:off x="467545" y="1916833"/>
            <a:ext cx="3960439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фото род собр\Фото0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96044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Работа с педагогами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Консультации 1,</a:t>
            </a:r>
            <a:r>
              <a:rPr lang="ru-RU" dirty="0" smtClean="0"/>
              <a:t> </a:t>
            </a:r>
            <a:r>
              <a:rPr lang="ru-RU" dirty="0" smtClean="0">
                <a:hlinkClick r:id="rId3" action="ppaction://hlinkfile"/>
              </a:rPr>
              <a:t>2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3203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t="15532" r="984" b="11986"/>
          <a:stretch>
            <a:fillRect/>
          </a:stretch>
        </p:blipFill>
        <p:spPr bwMode="auto">
          <a:xfrm>
            <a:off x="4499992" y="1340768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4074" t="24691"/>
          <a:stretch>
            <a:fillRect/>
          </a:stretch>
        </p:blipFill>
        <p:spPr bwMode="auto">
          <a:xfrm>
            <a:off x="5004048" y="3933056"/>
            <a:ext cx="2952328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Итоговый мониторинг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hlinkClick r:id="rId2" action="ppaction://hlinkfile"/>
              </a:rPr>
              <a:t>« Два домика»</a:t>
            </a:r>
            <a:endParaRPr lang="ru-RU" sz="3600" dirty="0"/>
          </a:p>
        </p:txBody>
      </p:sp>
      <p:pic>
        <p:nvPicPr>
          <p:cNvPr id="1026" name="Picture 2" descr="E:\Два домика\Фото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03244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E:\Два домика\Фото06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6836"/>
          <a:stretch>
            <a:fillRect/>
          </a:stretch>
        </p:blipFill>
        <p:spPr bwMode="auto">
          <a:xfrm>
            <a:off x="4572000" y="2924944"/>
            <a:ext cx="4248472" cy="3201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Информационные ресурсы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dirty="0" smtClean="0"/>
              <a:t>1</a:t>
            </a:r>
            <a:r>
              <a:rPr lang="ru-RU" sz="7200" dirty="0" smtClean="0"/>
              <a:t>. </a:t>
            </a:r>
            <a:r>
              <a:rPr lang="ru-RU" sz="7200" dirty="0" err="1" smtClean="0"/>
              <a:t>Винникотт</a:t>
            </a:r>
            <a:r>
              <a:rPr lang="ru-RU" sz="7200" dirty="0" smtClean="0"/>
              <a:t> Д.В. Маленькие дети и их матери. М., “Класс”, 1998.</a:t>
            </a:r>
          </a:p>
          <a:p>
            <a:pPr>
              <a:buNone/>
            </a:pPr>
            <a:r>
              <a:rPr lang="ru-RU" sz="7200" dirty="0" smtClean="0"/>
              <a:t>2. </a:t>
            </a:r>
            <a:r>
              <a:rPr lang="ru-RU" sz="7200" dirty="0" err="1" smtClean="0"/>
              <a:t>Выготский</a:t>
            </a:r>
            <a:r>
              <a:rPr lang="ru-RU" sz="7200" dirty="0" smtClean="0"/>
              <a:t> Л.С. Собрание сочинений в 6-ти томах. т. 4, М., Педагогика, 1984.</a:t>
            </a:r>
          </a:p>
          <a:p>
            <a:pPr>
              <a:buNone/>
            </a:pPr>
            <a:r>
              <a:rPr lang="ru-RU" sz="7200" dirty="0" smtClean="0"/>
              <a:t>3. Лебединский В.В. и др. Эмоциональные нарушения в детском возрасте. М., Изд-во </a:t>
            </a:r>
            <a:r>
              <a:rPr lang="ru-RU" sz="7200" dirty="0" err="1" smtClean="0"/>
              <a:t>Моск</a:t>
            </a:r>
            <a:r>
              <a:rPr lang="ru-RU" sz="7200" dirty="0" smtClean="0"/>
              <a:t>. Ун-та, 2001.</a:t>
            </a:r>
          </a:p>
          <a:p>
            <a:pPr>
              <a:buNone/>
            </a:pPr>
            <a:r>
              <a:rPr lang="ru-RU" sz="7200" dirty="0" smtClean="0"/>
              <a:t>4. </a:t>
            </a:r>
            <a:r>
              <a:rPr lang="ru-RU" sz="7200" dirty="0" err="1" smtClean="0"/>
              <a:t>Лебойе</a:t>
            </a:r>
            <a:r>
              <a:rPr lang="ru-RU" sz="7200" dirty="0" smtClean="0"/>
              <a:t> Ф. За рождение без насилия. Пер. с фр. </a:t>
            </a:r>
            <a:r>
              <a:rPr lang="ru-RU" sz="7200" dirty="0" err="1" smtClean="0"/>
              <a:t>Репрод</a:t>
            </a:r>
            <a:r>
              <a:rPr lang="ru-RU" sz="7200" dirty="0" smtClean="0"/>
              <a:t>. изд. М., 1998.</a:t>
            </a:r>
          </a:p>
          <a:p>
            <a:pPr>
              <a:buNone/>
            </a:pPr>
            <a:r>
              <a:rPr lang="ru-RU" sz="7200" dirty="0" smtClean="0"/>
              <a:t>5. Леонтьев А.Н. Избранные психологические произведения. В 2-х томах. т. 2, М., Педагогика, 1993.</a:t>
            </a:r>
          </a:p>
          <a:p>
            <a:pPr>
              <a:buNone/>
            </a:pPr>
            <a:r>
              <a:rPr lang="ru-RU" sz="7200" dirty="0" smtClean="0"/>
              <a:t>6. </a:t>
            </a:r>
            <a:r>
              <a:rPr lang="ru-RU" sz="7200" dirty="0" err="1" smtClean="0"/>
              <a:t>Лисина</a:t>
            </a:r>
            <a:r>
              <a:rPr lang="ru-RU" sz="7200" dirty="0" smtClean="0"/>
              <a:t> М.И. Проблемы онтогенеза общения. М., Педагогика, 1986.</a:t>
            </a:r>
          </a:p>
          <a:p>
            <a:pPr>
              <a:buNone/>
            </a:pPr>
            <a:r>
              <a:rPr lang="ru-RU" sz="7200" dirty="0" smtClean="0"/>
              <a:t>8. </a:t>
            </a:r>
            <a:r>
              <a:rPr lang="ru-RU" sz="7200" dirty="0" err="1" smtClean="0"/>
              <a:t>Эльконин</a:t>
            </a:r>
            <a:r>
              <a:rPr lang="ru-RU" sz="7200" dirty="0" smtClean="0"/>
              <a:t> Д.Б. Избранные психологические труды. М., Просвещение, 1999.</a:t>
            </a:r>
          </a:p>
          <a:p>
            <a:pPr>
              <a:buNone/>
            </a:pPr>
            <a:r>
              <a:rPr lang="ru-RU" sz="7200" dirty="0" smtClean="0"/>
              <a:t>9. Эмоциональное развитие дошкольника. \ Кошелева А.Д. М., Просвещение, 1995.</a:t>
            </a:r>
          </a:p>
          <a:p>
            <a:pPr>
              <a:buNone/>
            </a:pPr>
            <a:r>
              <a:rPr lang="ru-RU" sz="7200" dirty="0" smtClean="0"/>
              <a:t>10. </a:t>
            </a:r>
            <a:r>
              <a:rPr lang="ru-RU" sz="7200" dirty="0" err="1" smtClean="0"/>
              <a:t>Эриксон</a:t>
            </a:r>
            <a:r>
              <a:rPr lang="ru-RU" sz="7200" dirty="0" smtClean="0"/>
              <a:t> Э. Детство и общество. </a:t>
            </a:r>
            <a:r>
              <a:rPr lang="ru-RU" sz="7200" dirty="0" err="1" smtClean="0"/>
              <a:t>Спб</a:t>
            </a:r>
            <a:r>
              <a:rPr lang="ru-RU" sz="7200" dirty="0" smtClean="0"/>
              <a:t>., </a:t>
            </a:r>
            <a:r>
              <a:rPr lang="ru-RU" sz="7200" dirty="0" err="1" smtClean="0"/>
              <a:t>Ленато</a:t>
            </a:r>
            <a:r>
              <a:rPr lang="ru-RU" sz="7200" dirty="0" smtClean="0"/>
              <a:t> АСТ, 2006.</a:t>
            </a:r>
          </a:p>
          <a:p>
            <a:pPr>
              <a:buNone/>
            </a:pPr>
            <a:r>
              <a:rPr lang="ru-RU" sz="7200" dirty="0" smtClean="0"/>
              <a:t>11. Авдеева Н.Н., Мещерякова С.Ю. Вы и младенец. - М., 2001.</a:t>
            </a:r>
          </a:p>
          <a:p>
            <a:pPr>
              <a:buNone/>
            </a:pPr>
            <a:r>
              <a:rPr lang="ru-RU" sz="7200" dirty="0" smtClean="0"/>
              <a:t>12. </a:t>
            </a:r>
            <a:r>
              <a:rPr lang="ru-RU" sz="7200" dirty="0" err="1" smtClean="0"/>
              <a:t>Божович</a:t>
            </a:r>
            <a:r>
              <a:rPr lang="ru-RU" sz="7200" dirty="0" smtClean="0"/>
              <a:t> Т.А. Личность и ее формирование в детском возрасте. - М., 1998.</a:t>
            </a:r>
          </a:p>
          <a:p>
            <a:pPr>
              <a:buNone/>
            </a:pPr>
            <a:r>
              <a:rPr lang="ru-RU" sz="7200" dirty="0" smtClean="0"/>
              <a:t>13 .</a:t>
            </a:r>
            <a:r>
              <a:rPr lang="ru-RU" sz="7200" dirty="0" err="1" smtClean="0"/>
              <a:t>Выготский</a:t>
            </a:r>
            <a:r>
              <a:rPr lang="ru-RU" sz="7200" dirty="0" smtClean="0"/>
              <a:t> Л.С. Мышление и речь. - М., 1992.</a:t>
            </a:r>
          </a:p>
          <a:p>
            <a:pPr>
              <a:buNone/>
            </a:pPr>
            <a:r>
              <a:rPr lang="ru-RU" sz="7200" dirty="0" smtClean="0"/>
              <a:t>14. Гальперин П.Я. Методы обучения и умственное развитие ребенка. - М., 1995.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Теоретически обосновать и экспериментально исследовать особенности развития общения педагога с детьми младшего </a:t>
            </a:r>
            <a:r>
              <a:rPr lang="ru-RU" sz="2400" dirty="0" smtClean="0"/>
              <a:t>дошкольного </a:t>
            </a:r>
            <a:r>
              <a:rPr lang="ru-RU" sz="2400" dirty="0"/>
              <a:t>возраста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8518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Изучить </a:t>
            </a:r>
            <a:r>
              <a:rPr lang="ru-RU" sz="2800" dirty="0"/>
              <a:t>психолого-педагогическую литературу  по теме исследования.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Показать  основные  характеристики  </a:t>
            </a:r>
            <a:r>
              <a:rPr lang="ru-RU" sz="2800" dirty="0" smtClean="0"/>
              <a:t>общения, его влияния на процесс социализации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И</a:t>
            </a:r>
            <a:r>
              <a:rPr lang="ru-RU" sz="2800" dirty="0" smtClean="0"/>
              <a:t>сследовать </a:t>
            </a:r>
            <a:r>
              <a:rPr lang="ru-RU" sz="2800" dirty="0"/>
              <a:t>особенности развития общения детей младшего </a:t>
            </a:r>
            <a:r>
              <a:rPr lang="ru-RU" sz="2800" dirty="0" smtClean="0"/>
              <a:t>дошкольного.</a:t>
            </a:r>
          </a:p>
          <a:p>
            <a:r>
              <a:rPr lang="ru-RU" sz="2800" dirty="0" smtClean="0"/>
              <a:t>Создать систему мероприятий по развитию общения детей </a:t>
            </a:r>
            <a:r>
              <a:rPr lang="ru-RU" sz="2800" dirty="0"/>
              <a:t>в процессе взаимодействия со </a:t>
            </a:r>
            <a:r>
              <a:rPr lang="ru-RU" sz="2800" dirty="0" smtClean="0"/>
              <a:t>взрослыми.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5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4868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Общение – это….?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5422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Общение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/>
              <a:t>социологии оно понимается как способ существования внутренней эволюций или поддержания </a:t>
            </a:r>
            <a:r>
              <a:rPr lang="ru-RU" sz="2200" dirty="0" err="1"/>
              <a:t>status</a:t>
            </a:r>
            <a:r>
              <a:rPr lang="ru-RU" sz="2200" dirty="0"/>
              <a:t> </a:t>
            </a:r>
            <a:r>
              <a:rPr lang="ru-RU" sz="2200" dirty="0" err="1"/>
              <a:t>quo</a:t>
            </a:r>
            <a:r>
              <a:rPr lang="ru-RU" sz="2200" dirty="0"/>
              <a:t> социальной </a:t>
            </a:r>
            <a:r>
              <a:rPr lang="ru-RU" sz="2200" dirty="0" smtClean="0"/>
              <a:t>структуры общества; </a:t>
            </a:r>
          </a:p>
          <a:p>
            <a:r>
              <a:rPr lang="ru-RU" sz="2200" dirty="0" smtClean="0"/>
              <a:t>В психологии ( </a:t>
            </a:r>
            <a:r>
              <a:rPr lang="ru-RU" sz="2200" dirty="0"/>
              <a:t>А.А. </a:t>
            </a:r>
            <a:r>
              <a:rPr lang="ru-RU" sz="2200" dirty="0" smtClean="0"/>
              <a:t>Леонтьев) </a:t>
            </a:r>
            <a:r>
              <a:rPr lang="ru-RU" sz="2200" dirty="0"/>
              <a:t>общение понимается как процесс установления и поддержания целенаправленного, прямого или опосредованного теми или иными средствами контакта между людьми, так или иначе связанными между собою в психологическом </a:t>
            </a:r>
            <a:r>
              <a:rPr lang="ru-RU" sz="2200" dirty="0" smtClean="0"/>
              <a:t>отношении;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общение - это взаимодействие </a:t>
            </a:r>
            <a:r>
              <a:rPr lang="ru-RU" sz="2200" dirty="0" smtClean="0"/>
              <a:t>двух </a:t>
            </a:r>
            <a:r>
              <a:rPr lang="ru-RU" sz="2200" dirty="0"/>
              <a:t>и более людей, направленное на согласование и объединение усилий с целью налаживания отношений и достижение общего </a:t>
            </a:r>
            <a:r>
              <a:rPr lang="ru-RU" sz="2200" dirty="0" smtClean="0"/>
              <a:t>результата</a:t>
            </a:r>
            <a:r>
              <a:rPr lang="ru-RU" sz="2200" dirty="0"/>
              <a:t> </a:t>
            </a:r>
            <a:r>
              <a:rPr lang="ru-RU" sz="2200" dirty="0" smtClean="0"/>
              <a:t>( М.И Лисина)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2802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Функции общения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ru-RU" dirty="0" smtClean="0"/>
              <a:t>Установление общности между людьми</a:t>
            </a:r>
          </a:p>
          <a:p>
            <a:r>
              <a:rPr lang="ru-RU" dirty="0" smtClean="0"/>
              <a:t>Регуляция совместной деятельности</a:t>
            </a:r>
          </a:p>
          <a:p>
            <a:r>
              <a:rPr lang="ru-RU" dirty="0" smtClean="0"/>
              <a:t>Изначальный инструмент познания всего на свете</a:t>
            </a:r>
          </a:p>
          <a:p>
            <a:r>
              <a:rPr lang="ru-RU" dirty="0" smtClean="0"/>
              <a:t>Осознание своего «Я»</a:t>
            </a:r>
          </a:p>
          <a:p>
            <a:r>
              <a:rPr lang="ru-RU" dirty="0" smtClean="0"/>
              <a:t> Самоопределение личности в ее мыслях и поступках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Формы общения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Непосредственно-эмоциональное общение с близкими взрослыми</a:t>
            </a:r>
          </a:p>
          <a:p>
            <a:r>
              <a:rPr lang="ru-RU" dirty="0" smtClean="0"/>
              <a:t>Ситуативно-деловая форма общения детей со взрослыми </a:t>
            </a:r>
          </a:p>
          <a:p>
            <a:r>
              <a:rPr lang="ru-RU" dirty="0" err="1" smtClean="0"/>
              <a:t>Внеситуативно</a:t>
            </a:r>
            <a:r>
              <a:rPr lang="ru-RU" dirty="0" smtClean="0"/>
              <a:t> - познавательная форма общения (3-6 лет)</a:t>
            </a:r>
          </a:p>
          <a:p>
            <a:r>
              <a:rPr lang="ru-RU" dirty="0" err="1" smtClean="0"/>
              <a:t>Внеситуативно-личностная</a:t>
            </a:r>
            <a:r>
              <a:rPr lang="ru-RU" dirty="0" smtClean="0"/>
              <a:t> форма общения (6-7 лет)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Категории мотивов общения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Деловые</a:t>
            </a:r>
          </a:p>
          <a:p>
            <a:r>
              <a:rPr lang="ru-RU" dirty="0" smtClean="0"/>
              <a:t>Познавательные </a:t>
            </a:r>
          </a:p>
          <a:p>
            <a:r>
              <a:rPr lang="ru-RU" smtClean="0"/>
              <a:t>Личностные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724</Words>
  <Application>Microsoft Office PowerPoint</Application>
  <PresentationFormat>Экран (4:3)</PresentationFormat>
  <Paragraphs>115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Актуальность</vt:lpstr>
      <vt:lpstr>Цель</vt:lpstr>
      <vt:lpstr>Задачи</vt:lpstr>
      <vt:lpstr>Слайд 5</vt:lpstr>
      <vt:lpstr>Общение</vt:lpstr>
      <vt:lpstr>Функции общения</vt:lpstr>
      <vt:lpstr>Формы общения</vt:lpstr>
      <vt:lpstr>Категории мотивов общения</vt:lpstr>
      <vt:lpstr>К.Д. Ушинский</vt:lpstr>
      <vt:lpstr>К.Д. Ушинский</vt:lpstr>
      <vt:lpstr>Диагностика общения  (по Е.О. Смирновой) </vt:lpstr>
      <vt:lpstr>«Выбор ситуации общения»  </vt:lpstr>
      <vt:lpstr>Система мероприятий</vt:lpstr>
      <vt:lpstr>« Путешествие на поляну дружбы»</vt:lpstr>
      <vt:lpstr>« В гости к Мишутке»</vt:lpstr>
      <vt:lpstr>Картотека</vt:lpstr>
      <vt:lpstr>Работа с родителями</vt:lpstr>
      <vt:lpstr>Слайд 19</vt:lpstr>
      <vt:lpstr>Слайд 20</vt:lpstr>
      <vt:lpstr>Работа с педагогами</vt:lpstr>
      <vt:lpstr>Итоговый мониторинг</vt:lpstr>
      <vt:lpstr>« Два домика»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ДОУ2</cp:lastModifiedBy>
  <cp:revision>54</cp:revision>
  <dcterms:created xsi:type="dcterms:W3CDTF">2015-06-03T15:32:16Z</dcterms:created>
  <dcterms:modified xsi:type="dcterms:W3CDTF">2015-06-10T06:14:54Z</dcterms:modified>
</cp:coreProperties>
</file>