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4" r:id="rId2"/>
    <p:sldId id="285" r:id="rId3"/>
    <p:sldId id="327" r:id="rId4"/>
    <p:sldId id="286" r:id="rId5"/>
    <p:sldId id="283" r:id="rId6"/>
    <p:sldId id="320" r:id="rId7"/>
    <p:sldId id="289" r:id="rId8"/>
    <p:sldId id="322" r:id="rId9"/>
    <p:sldId id="290" r:id="rId10"/>
    <p:sldId id="291" r:id="rId11"/>
    <p:sldId id="282" r:id="rId12"/>
    <p:sldId id="288" r:id="rId13"/>
    <p:sldId id="301" r:id="rId14"/>
    <p:sldId id="296" r:id="rId15"/>
    <p:sldId id="328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8" r:id="rId25"/>
    <p:sldId id="292" r:id="rId26"/>
    <p:sldId id="316" r:id="rId27"/>
    <p:sldId id="293" r:id="rId28"/>
    <p:sldId id="29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AF8"/>
    <a:srgbClr val="D9D9FF"/>
    <a:srgbClr val="82D317"/>
    <a:srgbClr val="C9C9FF"/>
    <a:srgbClr val="000099"/>
    <a:srgbClr val="D9F5FF"/>
    <a:srgbClr val="E5E5FF"/>
    <a:srgbClr val="3737FF"/>
    <a:srgbClr val="FF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3" autoAdjust="0"/>
  </p:normalViewPr>
  <p:slideViewPr>
    <p:cSldViewPr>
      <p:cViewPr>
        <p:scale>
          <a:sx n="70" d="100"/>
          <a:sy n="70" d="100"/>
        </p:scale>
        <p:origin x="-115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C31F08-D744-46E0-962C-474CC15D4326}" type="datetimeFigureOut">
              <a:rPr lang="ru-RU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60D0C-234C-4514-A769-6596C1E088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005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F5BD12-DCEC-4269-84DB-9B3E17DF056D}" type="datetimeFigureOut">
              <a:rPr lang="ru-RU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9F2B1D-CBE1-4544-8A30-B12B2A6BC5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920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F2B1D-CBE1-4544-8A30-B12B2A6BC5C1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969E-8CFE-4885-91E1-D3C336547D51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479B-8BF0-4FCB-8BA8-CB5223DD61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B163-0221-45FD-B866-843CAFB0EBB0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C49F-0C8E-4A1C-A0FB-7425CD3A6A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D7AA-5875-4597-9EE1-6395723BAE63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5E17-61D8-4377-BB59-800E3237A8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C2CA-5CDA-4F0C-AF03-FFB034677238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16BD-0D13-459E-AEC6-89E895BFEE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4824-DEF9-4B0D-825A-6346D0D3BC87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82BC-C11F-4666-9411-2D3D13269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0A271-FA8A-46C1-B13A-1ACD4F1BFB66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D6F4-0970-4280-92D8-1F5B9C1E57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7DB3-FFDA-4DF9-9FC2-EDD6507F1E26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5F25-CD5B-4A0F-89AA-1FA0E76F4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8289-D024-4845-B854-B3160892FD5F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9A04-A801-4056-B198-B4EE97E8B0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CC71-426F-40CB-8645-3103D6CB798A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3912-DA76-44F8-BF9D-9164A8DAC9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DF18-7798-4FEF-B26C-C861D3A945A1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97A1-0268-48FA-AA1C-98C690DADD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57DD-1D23-4539-8893-82ACDBB2C441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CC9C-5267-448A-8377-406A1AE657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5000"/>
            <a:lum bright="49000" contrast="-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267EA2B-010E-45D4-961F-E4D3A70130AF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B08256E-D380-424F-9C9D-63109378F7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1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gif"/><Relationship Id="rId7" Type="http://schemas.openxmlformats.org/officeDocument/2006/relationships/image" Target="../media/image41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10.gif"/><Relationship Id="rId9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21.png"/><Relationship Id="rId7" Type="http://schemas.openxmlformats.org/officeDocument/2006/relationships/image" Target="../media/image43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11.gif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9.gif"/><Relationship Id="rId7" Type="http://schemas.openxmlformats.org/officeDocument/2006/relationships/image" Target="../media/image52.png"/><Relationship Id="rId12" Type="http://schemas.openxmlformats.org/officeDocument/2006/relationships/image" Target="../media/image56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9.gif"/><Relationship Id="rId4" Type="http://schemas.openxmlformats.org/officeDocument/2006/relationships/image" Target="../media/image49.gif"/><Relationship Id="rId9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46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конкурс\конкурс икт\123\763532334.gif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000100" y="207167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spc="600" dirty="0" smtClean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«Детское кресло в каждую машину!»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2928934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spc="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endParaRPr lang="ru-RU" sz="4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F5CCF-63CD-4246-A751-426558CB3F1A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286116" y="1550857"/>
            <a:ext cx="528638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9512" y="360905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ru-RU" sz="3600" dirty="0"/>
              <a:t>Жизнь — это самое дорогое, что есть у человека. По­этому не экономьте на безопасности своих детей!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635896" y="4076167"/>
            <a:ext cx="55081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500" dirty="0">
              <a:ea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768752" cy="479715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Психологические</a:t>
            </a:r>
            <a:r>
              <a:rPr lang="ru-RU" dirty="0"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400" dirty="0"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У дошкольников нет знаний и представлений о видах поступательного движения транспортных средств (т.е. ребёнок убеждён, основываясь на аналогичных движениях из микромира игрушек, что реальные транспортные средства могут останавливаться так же мгновенно, как и игрушечные). Разделение игровых и реальных условий происходит у ребёнка в уже школе постепенно. </a:t>
            </a: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5F8A3-6940-4140-A13F-9874CADF864F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53AD0-F4C4-4B83-A2F5-DD351A59C20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 smtClean="0"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b="1" u="sng" dirty="0" smtClean="0"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b="1" u="sng" dirty="0"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b="1" u="sng" dirty="0"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b="1" u="sng" dirty="0" smtClean="0"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Психологические</a:t>
            </a:r>
            <a:r>
              <a:rPr lang="ru-RU" dirty="0"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dirty="0">
              <a:effectLst/>
              <a:latin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B6BA5-236F-4C72-9E8B-C29BF7AF0A9F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17779-CCD8-4B46-AC6B-EE22F051BD0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8437" name="Рисунок 15" descr="Рисунок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952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6" descr="Рисунок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188" y="3429000"/>
            <a:ext cx="642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7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25" y="3929063"/>
            <a:ext cx="48101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8" descr="Рисунок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88" y="3286125"/>
            <a:ext cx="357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9" descr="Рисунок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313" y="3143250"/>
            <a:ext cx="428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20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3857625"/>
            <a:ext cx="4095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21" descr="Рисунок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7810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блако 22"/>
          <p:cNvSpPr/>
          <p:nvPr/>
        </p:nvSpPr>
        <p:spPr>
          <a:xfrm>
            <a:off x="5286375" y="214313"/>
            <a:ext cx="2786087" cy="78581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8446" name="Рисунок 25" descr="Рисунок5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357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Рисунок 26" descr="Рисунок5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6813" y="2857500"/>
            <a:ext cx="35718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Рисунок 24" descr="Рисунок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0"/>
            <a:ext cx="178593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Рисунок 8" descr="Рисунок2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50" y="92867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Прямоугольник 20"/>
          <p:cNvSpPr>
            <a:spLocks noChangeArrowheads="1"/>
          </p:cNvSpPr>
          <p:nvPr/>
        </p:nvSpPr>
        <p:spPr bwMode="auto">
          <a:xfrm>
            <a:off x="857224" y="6211888"/>
            <a:ext cx="7500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ДОБРАЯ</a:t>
            </a:r>
            <a:r>
              <a:rPr lang="ru-RU" sz="3600" b="1" dirty="0">
                <a:latin typeface="Monotype Corsiva" pitchFamily="66" charset="0"/>
              </a:rPr>
              <a:t>   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ДОРОГА </a:t>
            </a:r>
            <a:r>
              <a:rPr lang="ru-RU" sz="3600" b="1" dirty="0"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0BA525"/>
                </a:solidFill>
                <a:latin typeface="Monotype Corsiva" pitchFamily="66" charset="0"/>
              </a:rPr>
              <a:t>ДЕТСТВА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3"/>
            <a:ext cx="89654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>
              <a:buFont typeface="Wingdings" pitchFamily="2" charset="2"/>
              <a:buChar char="Ø"/>
            </a:pPr>
            <a:r>
              <a:rPr lang="ru-RU" sz="3200" dirty="0">
                <a:ea typeface="Calibri" pitchFamily="34" charset="0"/>
              </a:rPr>
              <a:t>Внимание ребёнка сосредоточенно на том, что он делает. Заметив предмет или человека, который привлекает его внимание, ребёнок может устремиться к ним, забыв обо всём на свете. Догнать приятеля, уже перешедшего на другую сторону дороги, или подобрать уже укатившийся мячик для ребёнка гораздо важнее, чем надвигающаяся машина.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42852"/>
            <a:ext cx="3055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50800">
                  <a:noFill/>
                </a:ln>
                <a:latin typeface="Monotype Corsiva" pitchFamily="66" charset="0"/>
              </a:rPr>
              <a:t>ВИКТОРИНА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0"/>
            <a:ext cx="3857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ln w="50800">
                  <a:noFill/>
                </a:ln>
              </a:rPr>
              <a:t>для родителей</a:t>
            </a:r>
          </a:p>
        </p:txBody>
      </p:sp>
      <p:pic>
        <p:nvPicPr>
          <p:cNvPr id="5" name="Picture 4" descr="http://omskmedia.ru/competiton/images/f754877b6dc54d505da3d137808aaaf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46" y="1857364"/>
            <a:ext cx="2000232" cy="36290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2000240"/>
            <a:ext cx="3500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красный</a:t>
            </a:r>
            <a:endParaRPr lang="ru-RU" sz="4400" b="1" i="1" dirty="0">
              <a:ln w="3175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928934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3175">
                  <a:solidFill>
                    <a:schemeClr val="bg1">
                      <a:lumMod val="95000"/>
                    </a:schemeClr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Bookman Old Style" pitchFamily="18" charset="0"/>
              </a:rPr>
              <a:t>жёлтый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4000504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3175">
                  <a:solidFill>
                    <a:schemeClr val="bg1"/>
                  </a:solidFill>
                </a:ln>
                <a:solidFill>
                  <a:srgbClr val="0BA525"/>
                </a:solidFill>
                <a:latin typeface="Bookman Old Style" pitchFamily="18" charset="0"/>
              </a:rPr>
              <a:t>зелёный</a:t>
            </a:r>
            <a:endParaRPr lang="ru-RU" sz="4000" b="1" i="1" dirty="0">
              <a:ln w="3175">
                <a:solidFill>
                  <a:schemeClr val="bg1"/>
                </a:solidFill>
              </a:ln>
              <a:solidFill>
                <a:srgbClr val="0BA525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E79AB-E9F5-45CE-B266-231E48C18EC5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5" name="Рисунок 4" descr="Рисунок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572560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tx1"/>
                </a:solidFill>
              </a:rPr>
              <a:t>Вам предлагается ответить на  8 вопросов.</a:t>
            </a: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tx1"/>
                </a:solidFill>
              </a:rPr>
              <a:t>На каждый вопрос дается 3 ответа. Из них только один верный.</a:t>
            </a: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tx1"/>
                </a:solidFill>
              </a:rPr>
              <a:t>Сначала читайте вопрос. Затем выбирайте тот ответ, который по вашему мнению будет верный. Делайте клик на выбранный ответ.</a:t>
            </a: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tx1"/>
                </a:solidFill>
              </a:rPr>
              <a:t>Если вы ответили верно, загорится зеленый свет на светофоре.</a:t>
            </a: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tx1"/>
                </a:solidFill>
              </a:rPr>
              <a:t>Если ответ неверный – загорится желтый или красный свет светофора.</a:t>
            </a: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tx1"/>
                </a:solidFill>
              </a:rPr>
              <a:t>Можно играть одному для проверки своих знаний. Если ответ верен – иди дальше. Если неверен – найди правильный вариант и запомни. В этом случае игра превращается в тренажер.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357166"/>
            <a:ext cx="1785918" cy="16430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upload-12332745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8148" cy="6072206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9CC71-426F-40CB-8645-3103D6CB798A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8363"/>
            <a:ext cx="9144000" cy="1549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614364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Страна    СВЕТОФОРИЯ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928662" y="1857364"/>
            <a:ext cx="1714512" cy="98583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енадцатиугольник 10"/>
          <p:cNvSpPr/>
          <p:nvPr/>
        </p:nvSpPr>
        <p:spPr>
          <a:xfrm>
            <a:off x="8429652" y="214290"/>
            <a:ext cx="500066" cy="557234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0" y="2643182"/>
            <a:ext cx="1357290" cy="1143008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incora92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0"/>
            <a:ext cx="6572264" cy="6072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488" y="928670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Викторина для родителей</a:t>
            </a:r>
          </a:p>
        </p:txBody>
      </p:sp>
      <p:sp>
        <p:nvSpPr>
          <p:cNvPr id="8" name="Волна 7"/>
          <p:cNvSpPr/>
          <p:nvPr/>
        </p:nvSpPr>
        <p:spPr>
          <a:xfrm>
            <a:off x="1428728" y="2786058"/>
            <a:ext cx="1428760" cy="105727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Волна 32"/>
          <p:cNvSpPr/>
          <p:nvPr/>
        </p:nvSpPr>
        <p:spPr>
          <a:xfrm>
            <a:off x="1357290" y="857232"/>
            <a:ext cx="1500198" cy="1128714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AA173-F96F-40BE-B64B-D5ADA94CBA4D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500018"/>
            <a:ext cx="8643998" cy="6357982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85786" y="500042"/>
            <a:ext cx="6715172" cy="1357322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uLnTx/>
                <a:uFillTx/>
                <a:latin typeface="Monotype Corsiva" pitchFamily="66" charset="0"/>
              </a:rPr>
              <a:t>1. Кого можно назвать участником дорожного движения?</a:t>
            </a:r>
            <a:endParaRPr kumimoji="0" lang="ru-RU" sz="2800" u="none" strike="noStrike" kern="1200" cap="none" spc="150" normalizeH="0" baseline="0" noProof="0" dirty="0">
              <a:ln w="11430"/>
              <a:solidFill>
                <a:srgbClr val="002060"/>
              </a:solidFill>
              <a:uLnTx/>
              <a:uFillTx/>
              <a:latin typeface="Monotype Corsiva" pitchFamily="66" charset="0"/>
            </a:endParaRPr>
          </a:p>
        </p:txBody>
      </p:sp>
      <p:sp>
        <p:nvSpPr>
          <p:cNvPr id="14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00034" y="2214554"/>
            <a:ext cx="4643470" cy="107157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А</a:t>
            </a:r>
            <a:r>
              <a:rPr kumimoji="0" lang="ru-RU" sz="20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) Дорожные рабочие, водители, пешеходы.</a:t>
            </a: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800" b="1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00034" y="3429000"/>
            <a:ext cx="4643470" cy="1000132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В) Пешеходы, водители, пассажиры, уличные животные.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 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5">
            <a:hlinkClick r:id="" action="ppaction://noaction" highlightClick="1">
              <a:snd r:embed="rId3" name="applause.wav"/>
            </a:hlinkClick>
          </p:cNvPr>
          <p:cNvSpPr txBox="1">
            <a:spLocks/>
          </p:cNvSpPr>
          <p:nvPr/>
        </p:nvSpPr>
        <p:spPr>
          <a:xfrm>
            <a:off x="500034" y="4643446"/>
            <a:ext cx="4643470" cy="107157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С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 Пешеходы, водители, пассажиры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 descr="stop-light-h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785926"/>
            <a:ext cx="3357586" cy="400050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643702" y="2285992"/>
            <a:ext cx="928694" cy="928694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715140" y="3500438"/>
            <a:ext cx="857256" cy="85725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715140" y="4714884"/>
            <a:ext cx="857256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643702" y="2285992"/>
            <a:ext cx="92869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715140" y="3500438"/>
            <a:ext cx="857256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643702" y="4714884"/>
            <a:ext cx="928694" cy="857256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1" animBg="1"/>
      <p:bldP spid="11" grpId="0" animBg="1"/>
      <p:bldP spid="1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D973C-B391-4A23-A2BA-FBFF01946787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643998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stop-light-h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643050"/>
            <a:ext cx="3357586" cy="4000504"/>
          </a:xfrm>
          <a:prstGeom prst="rect">
            <a:avLst/>
          </a:prstGeom>
        </p:spPr>
      </p:pic>
      <p:sp>
        <p:nvSpPr>
          <p:cNvPr id="14" name="Блок-схема: узел 13"/>
          <p:cNvSpPr/>
          <p:nvPr/>
        </p:nvSpPr>
        <p:spPr>
          <a:xfrm>
            <a:off x="6357950" y="2143116"/>
            <a:ext cx="857256" cy="857256"/>
          </a:xfrm>
          <a:prstGeom prst="flowChartConnector">
            <a:avLst/>
          </a:prstGeom>
          <a:solidFill>
            <a:srgbClr val="FFA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6357950" y="214311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6357950" y="3357562"/>
            <a:ext cx="857256" cy="857256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6357950" y="3357562"/>
            <a:ext cx="857256" cy="857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6357950" y="4572008"/>
            <a:ext cx="857256" cy="857256"/>
          </a:xfrm>
          <a:prstGeom prst="flowChartConnector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6357950" y="4572008"/>
            <a:ext cx="928694" cy="857256"/>
          </a:xfrm>
          <a:prstGeom prst="flowChartConnector">
            <a:avLst/>
          </a:prstGeom>
          <a:solidFill>
            <a:srgbClr val="0BA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642910" y="500042"/>
            <a:ext cx="707236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kumimoji="0" lang="ru-RU" sz="2800" b="0" i="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. Что надо сделать пешеходу, если он не успел перейти проезжую часть?</a:t>
            </a:r>
            <a:endParaRPr kumimoji="0" lang="ru-RU" sz="2800" b="0" i="0" u="none" strike="noStrike" kern="1200" cap="none" spc="150" normalizeH="0" baseline="0" noProof="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21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357158" y="2071678"/>
            <a:ext cx="4429156" cy="857256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А</a:t>
            </a:r>
            <a:r>
              <a:rPr kumimoji="0" lang="ru-RU" sz="20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Продолжить переход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kumimoji="0" lang="ru-RU" sz="1800" b="1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357158" y="3357562"/>
            <a:ext cx="4429156" cy="857256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В) Должен бежать обратно на тротуар.</a:t>
            </a:r>
            <a:endParaRPr kumimoji="0" lang="ru-RU" sz="2000" i="0" u="none" strike="noStrike" kern="1200" cap="none" spc="150" normalizeH="0" baseline="0" noProof="0" dirty="0">
              <a:ln w="11430"/>
              <a:solidFill>
                <a:srgbClr val="F8F8F8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Текст 5">
            <a:hlinkClick r:id="" action="ppaction://noaction" highlightClick="1">
              <a:snd r:embed="rId3" name="applause.wav"/>
            </a:hlinkClick>
          </p:cNvPr>
          <p:cNvSpPr txBox="1">
            <a:spLocks/>
          </p:cNvSpPr>
          <p:nvPr/>
        </p:nvSpPr>
        <p:spPr>
          <a:xfrm>
            <a:off x="357158" y="4572008"/>
            <a:ext cx="4429156" cy="1143008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С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i="0" u="none" strike="noStrike" kern="1200" cap="none" spc="150" normalizeH="0" noProof="0" dirty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Надо дойти до середины проезжей части и ожидать там зеленого сигнала светофора</a:t>
            </a:r>
            <a:r>
              <a:rPr lang="ru-RU" sz="20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kumimoji="0" lang="ru-RU" sz="2000" b="1" i="0" u="none" strike="noStrike" kern="1200" cap="none" spc="150" normalizeH="0" baseline="0" noProof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48BDF-D22E-4112-9EB9-B6863B520B4C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Рисунок 12" descr="stop-light-h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500174"/>
            <a:ext cx="3286148" cy="3929066"/>
          </a:xfrm>
          <a:prstGeom prst="rect">
            <a:avLst/>
          </a:prstGeom>
        </p:spPr>
      </p:pic>
      <p:sp>
        <p:nvSpPr>
          <p:cNvPr id="17" name="Блок-схема: узел 16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A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6286512" y="3143248"/>
            <a:ext cx="857256" cy="928694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286512" y="3143248"/>
            <a:ext cx="857256" cy="9286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6286512" y="4357694"/>
            <a:ext cx="857256" cy="814390"/>
          </a:xfrm>
          <a:prstGeom prst="flowChartConnector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6286512" y="4357694"/>
            <a:ext cx="857256" cy="857256"/>
          </a:xfrm>
          <a:prstGeom prst="flowChartConnector">
            <a:avLst/>
          </a:prstGeom>
          <a:solidFill>
            <a:srgbClr val="47D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785786" y="357166"/>
            <a:ext cx="771530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3</a:t>
            </a:r>
            <a:r>
              <a:rPr kumimoji="0" lang="ru-RU" sz="2800" b="0" i="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.</a:t>
            </a:r>
            <a:r>
              <a:rPr kumimoji="0" lang="ru-RU" sz="2800" b="0" i="0" u="none" strike="noStrike" kern="1200" cap="none" spc="150" normalizeH="0" noProof="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800" b="0" i="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Кто называется водителем?</a:t>
            </a:r>
            <a:endParaRPr kumimoji="0" lang="ru-RU" sz="2800" b="0" i="0" u="none" strike="noStrike" kern="1200" cap="none" spc="150" normalizeH="0" baseline="0" noProof="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25" name="Текст 5">
            <a:hlinkClick r:id="" action="ppaction://noaction">
              <a:snd r:embed="rId5" name="ERROR_A.WAV"/>
            </a:hlinkClick>
          </p:cNvPr>
          <p:cNvSpPr txBox="1">
            <a:spLocks/>
          </p:cNvSpPr>
          <p:nvPr/>
        </p:nvSpPr>
        <p:spPr>
          <a:xfrm>
            <a:off x="571472" y="1928802"/>
            <a:ext cx="4357718" cy="1000132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spc="150" dirty="0" smtClean="0">
                <a:ln w="11430"/>
                <a:solidFill>
                  <a:schemeClr val="tx1"/>
                </a:solidFill>
              </a:rPr>
              <a:t>А</a:t>
            </a:r>
            <a:r>
              <a:rPr kumimoji="0" lang="ru-RU" sz="24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) Лицо, ведущее велосипед</a:t>
            </a:r>
            <a:r>
              <a:rPr kumimoji="0" lang="ru-RU" sz="2400" b="1" i="0" u="none" strike="noStrike" kern="1200" cap="none" spc="150" normalizeH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Текст 5">
            <a:hlinkClick r:id="" action="ppaction://noaction">
              <a:snd r:embed="rId5" name="ERROR_A.WAV"/>
            </a:hlinkClick>
          </p:cNvPr>
          <p:cNvSpPr txBox="1">
            <a:spLocks/>
          </p:cNvSpPr>
          <p:nvPr/>
        </p:nvSpPr>
        <p:spPr>
          <a:xfrm>
            <a:off x="500034" y="3143248"/>
            <a:ext cx="4357718" cy="1000132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В) Лицо, управляющее автомобилем.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chemeClr val="tx1"/>
              </a:solidFill>
              <a:uLnTx/>
              <a:uFillTx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500034" y="4357694"/>
            <a:ext cx="4357718" cy="107157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С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 Лицо, управляющее каким-либо транспортным средством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kumimoji="0" lang="ru-RU" sz="1800" b="1" i="0" u="none" strike="noStrike" kern="1200" cap="none" spc="150" normalizeH="0" baseline="0" noProof="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5" grpId="0" animBg="1" autoUpdateAnimBg="0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6286512" y="4357694"/>
            <a:ext cx="785818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6286512" y="4357694"/>
            <a:ext cx="857256" cy="857256"/>
          </a:xfrm>
          <a:prstGeom prst="flowChartConnector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EBB57-FFC6-4C84-9F70-803B74AFEDBA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stop-light-h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500174"/>
            <a:ext cx="3286148" cy="3929066"/>
          </a:xfrm>
          <a:prstGeom prst="rect">
            <a:avLst/>
          </a:prstGeom>
        </p:spPr>
      </p:pic>
      <p:sp>
        <p:nvSpPr>
          <p:cNvPr id="11" name="Блок-схема: узел 10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A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6286512" y="3143248"/>
            <a:ext cx="857256" cy="857256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6286512" y="3143248"/>
            <a:ext cx="857256" cy="857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642910" y="357166"/>
            <a:ext cx="750099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4</a:t>
            </a:r>
            <a:r>
              <a:rPr kumimoji="0" lang="ru-RU" sz="2800" b="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. Какую ответственность несет виновник ДТП, если при этом погиб человек?</a:t>
            </a:r>
            <a:endParaRPr kumimoji="0" lang="ru-RU" sz="2800" b="0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15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71472" y="2000240"/>
            <a:ext cx="3857652" cy="785818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Поругают.</a:t>
            </a:r>
            <a:endParaRPr kumimoji="0" lang="ru-RU" sz="1800" b="1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5">
            <a:hlinkClick r:id="" action="ppaction://noaction" highlightClick="1">
              <a:snd r:embed="rId3" name="applause.wav"/>
            </a:hlinkClick>
          </p:cNvPr>
          <p:cNvSpPr txBox="1">
            <a:spLocks/>
          </p:cNvSpPr>
          <p:nvPr/>
        </p:nvSpPr>
        <p:spPr>
          <a:xfrm>
            <a:off x="571472" y="3214686"/>
            <a:ext cx="3857652" cy="785818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В)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Уголовная ответственность.</a:t>
            </a: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71472" y="4429132"/>
            <a:ext cx="3857652" cy="71438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С) Штраф.</a:t>
            </a: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57950" y="4357694"/>
            <a:ext cx="785818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286512" y="4357694"/>
            <a:ext cx="928694" cy="857256"/>
          </a:xfrm>
          <a:prstGeom prst="flowChartConnector">
            <a:avLst/>
          </a:prstGeom>
          <a:solidFill>
            <a:srgbClr val="0BA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45444"/>
            <a:ext cx="8229600" cy="5912556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1 января 2007 г. введено новое правило для водите­лей, в котором говорится о том, что перевозить детей до 12 лет в автомобилях без специального детского удержи­вающего устройства запрещено.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4E1452-9048-4801-A465-94302F0D486A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F914D-6FAD-441E-BD39-4B233EC9136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357188" y="1214438"/>
            <a:ext cx="8429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/>
          </a:p>
        </p:txBody>
      </p:sp>
      <p:pic>
        <p:nvPicPr>
          <p:cNvPr id="3078" name="Рисунок 24" descr="Рисунок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0"/>
            <a:ext cx="1785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8"/>
          <p:cNvSpPr/>
          <p:nvPr/>
        </p:nvSpPr>
        <p:spPr>
          <a:xfrm rot="11025099">
            <a:off x="5948363" y="266700"/>
            <a:ext cx="1600200" cy="6270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 rot="10800000">
            <a:off x="357188" y="214313"/>
            <a:ext cx="2214562" cy="64293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81" name="Рисунок 12" descr="Рисунок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3714750"/>
            <a:ext cx="174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16" descr="Рисунок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1063" y="3500438"/>
            <a:ext cx="642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Рисунок 16" descr="Рисунок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000375"/>
            <a:ext cx="642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Рисунок 11" descr="792a6cb89e8a0e31295f02c153499e75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3571875"/>
            <a:ext cx="4286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Рисунок 17" descr="Рисунок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913" y="4081463"/>
            <a:ext cx="174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Рисунок 18" descr="Рисунок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071938"/>
            <a:ext cx="174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Рисунок 19" descr="Рисунок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357688"/>
            <a:ext cx="1428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Рисунок 20" descr="Рисунок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3071813"/>
            <a:ext cx="214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Рисунок 21" descr="Рисунок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513" y="3929063"/>
            <a:ext cx="1746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Рисунок 22" descr="Рисунок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3071813"/>
            <a:ext cx="214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Рисунок 23" descr="176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688" y="3929063"/>
            <a:ext cx="2857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Рисунок 24" descr="176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25" y="4071938"/>
            <a:ext cx="2857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Рисунок 25" descr="176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3500438"/>
            <a:ext cx="2873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Рисунок 26" descr="12a541961bdba75b51adb6b3a2296cd9.g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7143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Рисунок 27" descr="004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1813"/>
            <a:ext cx="7143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Рисунок 28" descr="004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0" y="2928938"/>
            <a:ext cx="5111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Рисунок 29" descr="arbre_031.g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425" y="3071813"/>
            <a:ext cx="409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Рисунок 30" descr="b30cc5aab4542be966bd687e91b33a82.gi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75983">
            <a:off x="8024813" y="631825"/>
            <a:ext cx="85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6286512" y="4357694"/>
            <a:ext cx="857256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286512" y="3143248"/>
            <a:ext cx="857256" cy="857256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6286512" y="4357694"/>
            <a:ext cx="857256" cy="857256"/>
          </a:xfrm>
          <a:prstGeom prst="flowChartConnector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6286512" y="3214686"/>
            <a:ext cx="857256" cy="857256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A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D7148-B489-44F6-94AE-B9011B9A3EFD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stop-light-h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500174"/>
            <a:ext cx="3286148" cy="3929066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642910" y="428604"/>
            <a:ext cx="707236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Monotype Corsiva" pitchFamily="66" charset="0"/>
              </a:rPr>
              <a:t>5. Где разрешается кататься на санках или лыжах?</a:t>
            </a:r>
            <a:endParaRPr kumimoji="0" lang="ru-RU" sz="2800" i="0" u="none" strike="noStrike" kern="1200" cap="none" spc="150" normalizeH="0" baseline="0" noProof="0" dirty="0">
              <a:ln w="11430"/>
              <a:solidFill>
                <a:srgbClr val="F8F8F8"/>
              </a:solidFill>
              <a:uLnTx/>
              <a:uFillTx/>
              <a:latin typeface="Monotype Corsiva" pitchFamily="66" charset="0"/>
            </a:endParaRPr>
          </a:p>
        </p:txBody>
      </p:sp>
      <p:sp>
        <p:nvSpPr>
          <p:cNvPr id="14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00034" y="1928802"/>
            <a:ext cx="3929090" cy="71438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А</a:t>
            </a:r>
            <a:r>
              <a:rPr kumimoji="0" lang="ru-RU" sz="20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На тротуарах.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71472" y="3071810"/>
            <a:ext cx="3929090" cy="785818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fontScale="9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200" spc="150" dirty="0" smtClean="0">
                <a:ln w="11430"/>
                <a:solidFill>
                  <a:schemeClr val="tx1"/>
                </a:solidFill>
              </a:rPr>
              <a:t>В) По правой стороне проезжей части.</a:t>
            </a:r>
            <a:endParaRPr kumimoji="0" lang="ru-RU" sz="2200" i="0" u="none" strike="noStrike" kern="1200" cap="none" spc="150" normalizeH="0" baseline="0" noProof="0" dirty="0">
              <a:ln w="11430"/>
              <a:solidFill>
                <a:srgbClr val="F8F8F8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5">
            <a:hlinkClick r:id="" action="ppaction://noaction" highlightClick="1">
              <a:snd r:embed="rId3" name="applause.wav"/>
            </a:hlinkClick>
          </p:cNvPr>
          <p:cNvSpPr txBox="1">
            <a:spLocks/>
          </p:cNvSpPr>
          <p:nvPr/>
        </p:nvSpPr>
        <p:spPr>
          <a:xfrm>
            <a:off x="500034" y="4357694"/>
            <a:ext cx="3929090" cy="857256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С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  В специально отведенных местах.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A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6286512" y="3143248"/>
            <a:ext cx="857256" cy="857256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6286512" y="3143248"/>
            <a:ext cx="857256" cy="857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286512" y="4357694"/>
            <a:ext cx="857256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6286512" y="4357694"/>
            <a:ext cx="857256" cy="857256"/>
          </a:xfrm>
          <a:prstGeom prst="flowChartConnector">
            <a:avLst/>
          </a:prstGeom>
          <a:solidFill>
            <a:srgbClr val="0BA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6357950" y="4357694"/>
            <a:ext cx="785818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6286512" y="4357694"/>
            <a:ext cx="857256" cy="857256"/>
          </a:xfrm>
          <a:prstGeom prst="flowChartConnector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6286512" y="3143248"/>
            <a:ext cx="857256" cy="857256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A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41F3E-03FD-4E44-8E13-BE35C9EAD317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stop-light-hi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500174"/>
            <a:ext cx="3286148" cy="3929066"/>
          </a:xfrm>
          <a:prstGeom prst="rect">
            <a:avLst/>
          </a:prstGeom>
        </p:spPr>
      </p:pic>
      <p:sp>
        <p:nvSpPr>
          <p:cNvPr id="14" name="Текст 5">
            <a:hlinkClick r:id="" action="ppaction://noaction" highlightClick="1">
              <a:snd r:embed="rId3" name="applause.wav"/>
            </a:hlinkClick>
          </p:cNvPr>
          <p:cNvSpPr txBox="1">
            <a:spLocks/>
          </p:cNvSpPr>
          <p:nvPr/>
        </p:nvSpPr>
        <p:spPr>
          <a:xfrm>
            <a:off x="357158" y="2000240"/>
            <a:ext cx="4357718" cy="71438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А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  Не моложе 14 лет.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357158" y="3214686"/>
            <a:ext cx="4357718" cy="785818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В) Не моложе 10 лет.</a:t>
            </a:r>
            <a:endParaRPr kumimoji="0" lang="ru-RU" sz="2000" i="0" u="none" strike="noStrike" kern="1200" cap="none" spc="150" normalizeH="0" baseline="0" noProof="0" dirty="0">
              <a:ln w="11430"/>
              <a:solidFill>
                <a:srgbClr val="F8F8F8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5">
            <a:hlinkClick r:id="" action="ppaction://noaction">
              <a:snd r:embed="rId4" name="ERROR_A.WAV"/>
            </a:hlinkClick>
          </p:cNvPr>
          <p:cNvSpPr txBox="1">
            <a:spLocks/>
          </p:cNvSpPr>
          <p:nvPr/>
        </p:nvSpPr>
        <p:spPr>
          <a:xfrm>
            <a:off x="357158" y="4357694"/>
            <a:ext cx="4357718" cy="1071570"/>
          </a:xfrm>
          <a:prstGeom prst="rect">
            <a:avLst/>
          </a:prstGeom>
          <a:noFill/>
          <a:ln>
            <a:solidFill>
              <a:srgbClr val="72B6E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С</a:t>
            </a:r>
            <a:r>
              <a:rPr kumimoji="0" lang="ru-RU" sz="20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Вообще нельзя выезжать на велосипеде на проезжую часть общей дороги.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86512" y="4357694"/>
            <a:ext cx="857256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6286512" y="4357694"/>
            <a:ext cx="857256" cy="857256"/>
          </a:xfrm>
          <a:prstGeom prst="flowChartConnector">
            <a:avLst/>
          </a:prstGeom>
          <a:solidFill>
            <a:srgbClr val="0BA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6286512" y="2000240"/>
            <a:ext cx="857256" cy="857256"/>
          </a:xfrm>
          <a:prstGeom prst="flowChartConnector">
            <a:avLst/>
          </a:prstGeom>
          <a:solidFill>
            <a:srgbClr val="FFA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6215074" y="2000240"/>
            <a:ext cx="928694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286512" y="3143248"/>
            <a:ext cx="857256" cy="857256"/>
          </a:xfrm>
          <a:prstGeom prst="flowChartConnecto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6286512" y="3071810"/>
            <a:ext cx="928694" cy="10001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4"/>
          <p:cNvSpPr txBox="1">
            <a:spLocks/>
          </p:cNvSpPr>
          <p:nvPr/>
        </p:nvSpPr>
        <p:spPr>
          <a:xfrm>
            <a:off x="642910" y="285728"/>
            <a:ext cx="771530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spc="150" dirty="0">
                <a:ln w="11430"/>
                <a:solidFill>
                  <a:schemeClr val="tx1"/>
                </a:solidFill>
                <a:latin typeface="Monotype Corsiva" pitchFamily="66" charset="0"/>
              </a:rPr>
              <a:t>6</a:t>
            </a:r>
            <a:r>
              <a:rPr kumimoji="0" lang="ru-RU" sz="2800" b="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Monotype Corsiva" pitchFamily="66" charset="0"/>
              </a:rPr>
              <a:t>. В каком возрасте разрешается выезжать на велосипеде на дороги общего пользования?</a:t>
            </a:r>
            <a:endParaRPr kumimoji="0" lang="ru-RU" sz="2800" b="0" i="0" u="none" strike="noStrike" kern="1200" cap="none" spc="150" normalizeH="0" baseline="0" noProof="0" dirty="0">
              <a:ln w="11430"/>
              <a:solidFill>
                <a:srgbClr val="F8F8F8"/>
              </a:solidFill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9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58B64-5E4B-43E8-8945-4F5A06EF0598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stop-light-h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785926"/>
            <a:ext cx="3357586" cy="400050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643702" y="2285992"/>
            <a:ext cx="928694" cy="928694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643702" y="2285992"/>
            <a:ext cx="92869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715140" y="3500438"/>
            <a:ext cx="857256" cy="85725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715140" y="3500438"/>
            <a:ext cx="857256" cy="857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715140" y="4714884"/>
            <a:ext cx="857256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715140" y="4714884"/>
            <a:ext cx="928694" cy="857256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609600" y="381000"/>
            <a:ext cx="707236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spc="150" dirty="0">
                <a:ln w="11430"/>
                <a:solidFill>
                  <a:srgbClr val="002060"/>
                </a:solidFill>
                <a:latin typeface="Monotype Corsiva" pitchFamily="66" charset="0"/>
              </a:rPr>
              <a:t>7</a:t>
            </a:r>
            <a:r>
              <a:rPr kumimoji="0" lang="ru-RU" sz="2800" b="0" i="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uLnTx/>
                <a:uFillTx/>
                <a:latin typeface="Monotype Corsiva" pitchFamily="66" charset="0"/>
              </a:rPr>
              <a:t>. Разрешается ли сидеть детям на переднем сидении?</a:t>
            </a:r>
            <a:endParaRPr kumimoji="0" lang="ru-RU" sz="2800" b="0" i="0" u="none" strike="noStrike" kern="1200" cap="none" spc="150" normalizeH="0" baseline="0" noProof="0" dirty="0">
              <a:ln w="11430"/>
              <a:solidFill>
                <a:srgbClr val="002060"/>
              </a:solidFill>
              <a:uLnTx/>
              <a:uFillTx/>
              <a:latin typeface="Monotype Corsiva" pitchFamily="66" charset="0"/>
            </a:endParaRPr>
          </a:p>
        </p:txBody>
      </p:sp>
      <p:sp>
        <p:nvSpPr>
          <p:cNvPr id="14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500034" y="2214554"/>
            <a:ext cx="4500594" cy="785818"/>
          </a:xfrm>
          <a:prstGeom prst="rect">
            <a:avLst/>
          </a:prstGeom>
          <a:solidFill>
            <a:srgbClr val="D3F9FD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С</a:t>
            </a:r>
            <a:r>
              <a:rPr kumimoji="0" lang="ru-RU" sz="20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)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Р</a:t>
            </a:r>
            <a:r>
              <a:rPr kumimoji="0" lang="ru-RU" sz="2000" i="0" u="none" strike="noStrike" kern="1200" cap="none" spc="150" normalizeH="0" noProof="0" dirty="0" err="1" smtClean="0">
                <a:ln w="11430"/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азрешается</a:t>
            </a:r>
            <a:r>
              <a:rPr kumimoji="0" lang="ru-RU" sz="20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 перевозка детей до 12 лет при наличии специального кресла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uLnTx/>
              <a:uFillTx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5">
            <a:hlinkClick r:id="" action="ppaction://noaction">
              <a:snd r:embed="rId3" name="ERROR_A.WAV"/>
            </a:hlinkClick>
          </p:cNvPr>
          <p:cNvSpPr txBox="1">
            <a:spLocks/>
          </p:cNvSpPr>
          <p:nvPr/>
        </p:nvSpPr>
        <p:spPr>
          <a:xfrm>
            <a:off x="428596" y="3500438"/>
            <a:ext cx="4714908" cy="928694"/>
          </a:xfrm>
          <a:prstGeom prst="rect">
            <a:avLst/>
          </a:prstGeom>
          <a:solidFill>
            <a:srgbClr val="D3F9FD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В) Разрешается перевозка детей любого возраста при наличии взрослого пассажира.</a:t>
            </a:r>
            <a:endParaRPr kumimoji="0" lang="ru-RU" sz="2000" i="0" u="none" strike="noStrike" kern="1200" cap="none" spc="150" normalizeH="0" baseline="0" noProof="0" dirty="0">
              <a:ln w="11430"/>
              <a:solidFill>
                <a:srgbClr val="F8F8F8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5">
            <a:hlinkClick r:id="" action="ppaction://noaction" highlightClick="1">
              <a:snd r:embed="rId2" name="applause.wav"/>
            </a:hlinkClick>
          </p:cNvPr>
          <p:cNvSpPr txBox="1">
            <a:spLocks/>
          </p:cNvSpPr>
          <p:nvPr/>
        </p:nvSpPr>
        <p:spPr>
          <a:xfrm>
            <a:off x="428596" y="4714884"/>
            <a:ext cx="4833998" cy="1000132"/>
          </a:xfrm>
          <a:prstGeom prst="rect">
            <a:avLst/>
          </a:prstGeom>
          <a:solidFill>
            <a:srgbClr val="D3F9FD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А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 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Не р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азрешается.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1480A-088B-422B-8EED-23A26182FBBA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501122" cy="6429420"/>
          </a:xfrm>
          <a:prstGeom prst="roundRect">
            <a:avLst/>
          </a:prstGeom>
          <a:solidFill>
            <a:srgbClr val="D3F9FD">
              <a:alpha val="72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stop-light-h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785926"/>
            <a:ext cx="3357586" cy="400050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643702" y="2285992"/>
            <a:ext cx="928694" cy="928694"/>
          </a:xfrm>
          <a:prstGeom prst="ellipse">
            <a:avLst/>
          </a:prstGeom>
          <a:solidFill>
            <a:srgbClr val="FDD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643702" y="2285992"/>
            <a:ext cx="92869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715140" y="3500438"/>
            <a:ext cx="857256" cy="85725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715140" y="3500438"/>
            <a:ext cx="857256" cy="857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715140" y="4714884"/>
            <a:ext cx="857256" cy="857256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715140" y="4714884"/>
            <a:ext cx="928694" cy="857256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500034" y="357166"/>
            <a:ext cx="7786742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2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150" normalizeH="0" baseline="0" noProof="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8</a:t>
            </a:r>
            <a:r>
              <a:rPr kumimoji="0" lang="ru-RU" sz="2800" b="0" i="0" u="none" strike="noStrike" kern="1200" cap="none" spc="150" normalizeH="0" baseline="0" noProof="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. Как правильно и безопасно перейти дорогу, если на проезжей части не видно машин?</a:t>
            </a:r>
            <a:endParaRPr kumimoji="0" lang="ru-RU" sz="2800" b="0" i="0" u="none" strike="noStrike" kern="1200" cap="none" spc="150" normalizeH="0" baseline="0" noProof="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14" name="Текст 5">
            <a:hlinkClick r:id="" action="ppaction://noaction" highlightClick="1">
              <a:snd r:embed="rId3" name="applause.wav"/>
            </a:hlinkClick>
          </p:cNvPr>
          <p:cNvSpPr txBox="1">
            <a:spLocks/>
          </p:cNvSpPr>
          <p:nvPr/>
        </p:nvSpPr>
        <p:spPr>
          <a:xfrm>
            <a:off x="500034" y="2285992"/>
            <a:ext cx="4643470" cy="785818"/>
          </a:xfrm>
          <a:prstGeom prst="rect">
            <a:avLst/>
          </a:prstGeom>
          <a:solidFill>
            <a:srgbClr val="D3F9FD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fontScale="9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А</a:t>
            </a:r>
            <a:r>
              <a:rPr kumimoji="0" lang="ru-RU" sz="2000" i="0" u="none" strike="noStrike" kern="1200" cap="none" spc="1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  Посмотреть налево, потом направо и только после переходить.</a:t>
            </a:r>
            <a:endParaRPr kumimoji="0" lang="ru-RU" sz="2000" i="0" u="none" strike="noStrike" kern="1200" cap="none" spc="150" normalizeH="0" baseline="0" noProof="0" dirty="0" smtClean="0">
              <a:ln w="11430"/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00034" y="3500438"/>
            <a:ext cx="4696698" cy="785818"/>
          </a:xfrm>
          <a:prstGeom prst="rect">
            <a:avLst/>
          </a:prstGeom>
          <a:solidFill>
            <a:srgbClr val="D3F9FD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fontScale="9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36576" algn="ctr">
              <a:buClr>
                <a:schemeClr val="accent1"/>
              </a:buClr>
              <a:buSzPct val="80000"/>
              <a:defRPr/>
            </a:pP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В) Если впереди нет машин, то можно переходить дорогу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5">
            <a:hlinkClick r:id="" action="ppaction://noaction">
              <a:snd r:embed="rId2" name="ERROR_A.WAV"/>
            </a:hlinkClick>
          </p:cNvPr>
          <p:cNvSpPr txBox="1">
            <a:spLocks/>
          </p:cNvSpPr>
          <p:nvPr/>
        </p:nvSpPr>
        <p:spPr>
          <a:xfrm>
            <a:off x="500034" y="4714884"/>
            <a:ext cx="4714908" cy="857256"/>
          </a:xfrm>
          <a:prstGeom prst="rect">
            <a:avLst/>
          </a:prstGeom>
          <a:solidFill>
            <a:srgbClr val="D3F9FD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18872" tIns="0" anchor="t"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R="36576" lvl="0" algn="ctr">
              <a:buClr>
                <a:schemeClr val="accent1"/>
              </a:buClr>
              <a:buSzPct val="80000"/>
              <a:defRPr/>
            </a:pPr>
            <a:r>
              <a:rPr kumimoji="0" lang="ru-RU" sz="1800" b="1" i="0" u="none" strike="noStrike" kern="1200" cap="none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С</a:t>
            </a:r>
            <a:r>
              <a:rPr kumimoji="0" lang="ru-RU" sz="2000" i="0" u="none" strike="noStrike" kern="1200" cap="none" spc="150" normalizeH="0" noProof="0" dirty="0" smtClean="0">
                <a:ln w="11430"/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ru-RU" sz="2000" spc="150" dirty="0" smtClean="0">
                <a:ln w="11430"/>
                <a:solidFill>
                  <a:schemeClr val="tx1"/>
                </a:solidFill>
              </a:rPr>
              <a:t>Быстро перебежать дорогу, пока нет машин.</a:t>
            </a:r>
            <a:endParaRPr kumimoji="0" lang="ru-RU" sz="2000" i="0" u="none" strike="noStrike" kern="1200" cap="none" spc="150" normalizeH="0" baseline="0" noProof="0" dirty="0">
              <a:ln w="11430"/>
              <a:solidFill>
                <a:srgbClr val="F8F8F8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FFE07-A7E6-44E8-B86F-B3DEA7DE3E5A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0232" y="1357298"/>
            <a:ext cx="521497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Уважаемые родители!   </a:t>
            </a:r>
          </a:p>
          <a:p>
            <a:pPr algn="just"/>
            <a:r>
              <a:rPr lang="ru-RU" b="1" dirty="0" smtClean="0"/>
              <a:t>   </a:t>
            </a:r>
          </a:p>
          <a:p>
            <a:pPr algn="just"/>
            <a:r>
              <a:rPr lang="ru-RU" sz="1900" dirty="0" smtClean="0">
                <a:latin typeface="+mn-lt"/>
              </a:rPr>
              <a:t>Только зная </a:t>
            </a:r>
            <a:r>
              <a:rPr lang="ru-RU" sz="1900" b="1" dirty="0" smtClean="0">
                <a:solidFill>
                  <a:srgbClr val="C00000"/>
                </a:solidFill>
                <a:latin typeface="+mn-lt"/>
              </a:rPr>
              <a:t>Правила Дорожного </a:t>
            </a:r>
            <a:r>
              <a:rPr lang="ru-RU" sz="1900" b="1" dirty="0">
                <a:solidFill>
                  <a:srgbClr val="C00000"/>
                </a:solidFill>
                <a:latin typeface="+mn-lt"/>
              </a:rPr>
              <a:t>Д</a:t>
            </a:r>
            <a:r>
              <a:rPr lang="ru-RU" sz="1900" b="1" dirty="0" smtClean="0">
                <a:solidFill>
                  <a:srgbClr val="C00000"/>
                </a:solidFill>
                <a:latin typeface="+mn-lt"/>
              </a:rPr>
              <a:t>вижения </a:t>
            </a:r>
            <a:r>
              <a:rPr lang="ru-RU" sz="1900" dirty="0" smtClean="0">
                <a:latin typeface="+mn-lt"/>
              </a:rPr>
              <a:t>и хорошо ориентируясь в сложных  ситуациях на улице, ваши дети будут находиться в меньшей опасности, и вы, в первую очередь,  должны помочь им в этом. Как в сложной обстановке на дороге должен поступить водитель, а как пешеход? Увы,</a:t>
            </a:r>
            <a:r>
              <a:rPr lang="en-US" sz="1900" dirty="0" smtClean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чаще всего в семье </a:t>
            </a:r>
          </a:p>
          <a:p>
            <a:pPr algn="just"/>
            <a:r>
              <a:rPr lang="ru-RU" sz="1900" dirty="0" smtClean="0">
                <a:latin typeface="+mn-lt"/>
              </a:rPr>
              <a:t>обращаются к этой теме только тогда, </a:t>
            </a:r>
          </a:p>
          <a:p>
            <a:r>
              <a:rPr lang="ru-RU" sz="1900" dirty="0" smtClean="0">
                <a:latin typeface="+mn-lt"/>
              </a:rPr>
              <a:t>когда уже свершился факт дорожно-  транспортного происшествия. </a:t>
            </a:r>
          </a:p>
          <a:p>
            <a:r>
              <a:rPr lang="ru-RU" sz="1900" dirty="0" smtClean="0">
                <a:latin typeface="+mn-lt"/>
              </a:rPr>
              <a:t>      Так давайте же сделаем </a:t>
            </a:r>
          </a:p>
          <a:p>
            <a:r>
              <a:rPr lang="ru-RU" sz="1900" dirty="0" smtClean="0">
                <a:latin typeface="+mn-lt"/>
              </a:rPr>
              <a:t>          все возможное, чтобы не </a:t>
            </a:r>
          </a:p>
          <a:p>
            <a:r>
              <a:rPr lang="ru-RU" sz="1900" dirty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               допустить трагедии….</a:t>
            </a:r>
            <a:endParaRPr lang="ru-RU" sz="1900" dirty="0">
              <a:latin typeface="+mn-lt"/>
            </a:endParaRPr>
          </a:p>
        </p:txBody>
      </p:sp>
      <p:pic>
        <p:nvPicPr>
          <p:cNvPr id="8" name="Рисунок 7" descr="b32a4a773c97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3500438"/>
            <a:ext cx="3786182" cy="3357562"/>
          </a:xfrm>
          <a:prstGeom prst="rect">
            <a:avLst/>
          </a:prstGeom>
        </p:spPr>
      </p:pic>
      <p:pic>
        <p:nvPicPr>
          <p:cNvPr id="9" name="Рисунок 8" descr="12a541961bdba75b51adb6b3a2296cd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14752"/>
            <a:ext cx="1785950" cy="1604964"/>
          </a:xfrm>
          <a:prstGeom prst="rect">
            <a:avLst/>
          </a:prstGeom>
        </p:spPr>
      </p:pic>
      <p:pic>
        <p:nvPicPr>
          <p:cNvPr id="11" name="Рисунок 10" descr="0_2ad66_db943111_X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46529">
            <a:off x="285720" y="2786058"/>
            <a:ext cx="723900" cy="676275"/>
          </a:xfrm>
          <a:prstGeom prst="rect">
            <a:avLst/>
          </a:prstGeom>
        </p:spPr>
      </p:pic>
      <p:pic>
        <p:nvPicPr>
          <p:cNvPr id="12" name="Рисунок 11" descr="31fabe6c606f99082d2995b71cbbdf6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900" y="2285992"/>
            <a:ext cx="1238250" cy="990600"/>
          </a:xfrm>
          <a:prstGeom prst="rect">
            <a:avLst/>
          </a:prstGeom>
        </p:spPr>
      </p:pic>
      <p:pic>
        <p:nvPicPr>
          <p:cNvPr id="13" name="Рисунок 12" descr="a3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138146">
            <a:off x="2713882" y="269770"/>
            <a:ext cx="1247775" cy="1152525"/>
          </a:xfrm>
          <a:prstGeom prst="rect">
            <a:avLst/>
          </a:prstGeom>
        </p:spPr>
      </p:pic>
      <p:pic>
        <p:nvPicPr>
          <p:cNvPr id="15" name="Рисунок 14" descr="Копия image00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679" y="0"/>
            <a:ext cx="3553321" cy="1657581"/>
          </a:xfrm>
          <a:prstGeom prst="rect">
            <a:avLst/>
          </a:prstGeom>
        </p:spPr>
      </p:pic>
      <p:pic>
        <p:nvPicPr>
          <p:cNvPr id="16" name="Рисунок 15" descr="0c05c4ced77cc51a47e5f6f72fa3e3fa.jpe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28"/>
            <a:ext cx="1724025" cy="135732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71A22-6922-4B0C-936D-6756C99150DC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2071670" y="1000108"/>
            <a:ext cx="4500594" cy="1643074"/>
          </a:xfrm>
          <a:prstGeom prst="cloud">
            <a:avLst/>
          </a:prstGeom>
          <a:solidFill>
            <a:srgbClr val="BDE5E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i="1" dirty="0" smtClean="0">
              <a:solidFill>
                <a:srgbClr val="0033CC"/>
              </a:solidFill>
              <a:latin typeface="Century" pitchFamily="18" charset="0"/>
            </a:endParaRPr>
          </a:p>
        </p:txBody>
      </p:sp>
      <p:pic>
        <p:nvPicPr>
          <p:cNvPr id="11" name="Рисунок 10" descr="Рисунок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571612"/>
            <a:ext cx="1809750" cy="2495550"/>
          </a:xfrm>
          <a:prstGeom prst="rect">
            <a:avLst/>
          </a:prstGeom>
        </p:spPr>
      </p:pic>
      <p:pic>
        <p:nvPicPr>
          <p:cNvPr id="12" name="Рисунок 11" descr="Рисунок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857628"/>
            <a:ext cx="338048" cy="447563"/>
          </a:xfrm>
          <a:prstGeom prst="rect">
            <a:avLst/>
          </a:prstGeom>
        </p:spPr>
      </p:pic>
      <p:pic>
        <p:nvPicPr>
          <p:cNvPr id="13" name="Рисунок 12" descr="Рисунок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3571876"/>
            <a:ext cx="285752" cy="357191"/>
          </a:xfrm>
          <a:prstGeom prst="rect">
            <a:avLst/>
          </a:prstGeom>
        </p:spPr>
      </p:pic>
      <p:pic>
        <p:nvPicPr>
          <p:cNvPr id="14" name="Рисунок 13" descr="Рисунок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643314"/>
            <a:ext cx="214314" cy="376125"/>
          </a:xfrm>
          <a:prstGeom prst="rect">
            <a:avLst/>
          </a:prstGeom>
        </p:spPr>
      </p:pic>
      <p:pic>
        <p:nvPicPr>
          <p:cNvPr id="15" name="Рисунок 14" descr="Рисунок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214686"/>
            <a:ext cx="285752" cy="447563"/>
          </a:xfrm>
          <a:prstGeom prst="rect">
            <a:avLst/>
          </a:prstGeom>
        </p:spPr>
      </p:pic>
      <p:pic>
        <p:nvPicPr>
          <p:cNvPr id="16" name="Рисунок 15" descr="Рисунок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28" y="3714752"/>
            <a:ext cx="338048" cy="447563"/>
          </a:xfrm>
          <a:prstGeom prst="rect">
            <a:avLst/>
          </a:prstGeom>
        </p:spPr>
      </p:pic>
      <p:pic>
        <p:nvPicPr>
          <p:cNvPr id="17" name="Рисунок 16" descr="004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2928934"/>
            <a:ext cx="785818" cy="819148"/>
          </a:xfrm>
          <a:prstGeom prst="rect">
            <a:avLst/>
          </a:prstGeom>
        </p:spPr>
      </p:pic>
      <p:pic>
        <p:nvPicPr>
          <p:cNvPr id="18" name="Рисунок 17" descr="004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2857496"/>
            <a:ext cx="571504" cy="747710"/>
          </a:xfrm>
          <a:prstGeom prst="rect">
            <a:avLst/>
          </a:prstGeom>
        </p:spPr>
      </p:pic>
      <p:pic>
        <p:nvPicPr>
          <p:cNvPr id="19" name="Рисунок 18" descr="004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2786058"/>
            <a:ext cx="571504" cy="676272"/>
          </a:xfrm>
          <a:prstGeom prst="rect">
            <a:avLst/>
          </a:prstGeom>
        </p:spPr>
      </p:pic>
      <p:pic>
        <p:nvPicPr>
          <p:cNvPr id="20" name="Рисунок 19" descr="004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620" y="2643182"/>
            <a:ext cx="714380" cy="819148"/>
          </a:xfrm>
          <a:prstGeom prst="rect">
            <a:avLst/>
          </a:prstGeom>
        </p:spPr>
      </p:pic>
      <p:pic>
        <p:nvPicPr>
          <p:cNvPr id="21" name="Рисунок 20" descr="arbre_031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643182"/>
            <a:ext cx="1142976" cy="1209673"/>
          </a:xfrm>
          <a:prstGeom prst="rect">
            <a:avLst/>
          </a:prstGeom>
        </p:spPr>
      </p:pic>
      <p:pic>
        <p:nvPicPr>
          <p:cNvPr id="25" name="Рисунок 24" descr="0c05c4ced77cc51a47e5f6f72fa3e3fa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1774">
            <a:off x="214282" y="642918"/>
            <a:ext cx="1724025" cy="785818"/>
          </a:xfrm>
          <a:prstGeom prst="rect">
            <a:avLst/>
          </a:prstGeom>
        </p:spPr>
      </p:pic>
      <p:pic>
        <p:nvPicPr>
          <p:cNvPr id="26" name="Рисунок 25" descr="school_bus_child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2928934"/>
            <a:ext cx="857256" cy="78581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554B82-5004-4775-99B3-F6A9F017FB3A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4" name="Рисунок 3" descr="resiz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42852"/>
            <a:ext cx="4786346" cy="65008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142844" y="214290"/>
            <a:ext cx="3786214" cy="6500858"/>
          </a:xfrm>
          <a:prstGeom prst="roundRect">
            <a:avLst/>
          </a:prstGeom>
          <a:solidFill>
            <a:srgbClr val="EAFFC5">
              <a:alpha val="64706"/>
            </a:srgbClr>
          </a:solidFill>
          <a:ln w="762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Ну, пожалуйста, не нарушай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Больше правила движенья.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Все законы соблюдай –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Будешь жить без сожаления.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Ну, пожалуйста, не забывай,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Что дорога – это сложно.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Если будешь ты беспечным –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Угодить в больницу можно.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Помни надо быть серьёзным,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На дороге осторожным.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Помни – жизнь всегда одна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   И более всего она важна.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008EB-19C4-44FC-AE2B-58904D27EE3D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7" name="Рисунок 6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714620"/>
            <a:ext cx="785818" cy="781045"/>
          </a:xfrm>
          <a:prstGeom prst="rect">
            <a:avLst/>
          </a:prstGeom>
        </p:spPr>
      </p:pic>
      <p:pic>
        <p:nvPicPr>
          <p:cNvPr id="8" name="Рисунок 7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24" y="3071810"/>
            <a:ext cx="1142976" cy="1209673"/>
          </a:xfrm>
          <a:prstGeom prst="rect">
            <a:avLst/>
          </a:prstGeom>
        </p:spPr>
      </p:pic>
      <p:pic>
        <p:nvPicPr>
          <p:cNvPr id="9" name="Рисунок 8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2928934"/>
            <a:ext cx="857256" cy="638169"/>
          </a:xfrm>
          <a:prstGeom prst="rect">
            <a:avLst/>
          </a:prstGeom>
        </p:spPr>
      </p:pic>
      <p:pic>
        <p:nvPicPr>
          <p:cNvPr id="10" name="Рисунок 9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2786059"/>
            <a:ext cx="785818" cy="660884"/>
          </a:xfrm>
          <a:prstGeom prst="rect">
            <a:avLst/>
          </a:prstGeom>
        </p:spPr>
      </p:pic>
      <p:pic>
        <p:nvPicPr>
          <p:cNvPr id="11" name="Рисунок 10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928934"/>
            <a:ext cx="1142976" cy="1209673"/>
          </a:xfrm>
          <a:prstGeom prst="rect">
            <a:avLst/>
          </a:prstGeom>
        </p:spPr>
      </p:pic>
      <p:pic>
        <p:nvPicPr>
          <p:cNvPr id="12" name="Рисунок 11" descr="0_2ad66_db943111_XL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79874">
            <a:off x="1383315" y="2409701"/>
            <a:ext cx="398010" cy="410829"/>
          </a:xfrm>
          <a:prstGeom prst="rect">
            <a:avLst/>
          </a:prstGeom>
        </p:spPr>
      </p:pic>
      <p:pic>
        <p:nvPicPr>
          <p:cNvPr id="13" name="Рисунок 12" descr="1830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082" y="3357562"/>
            <a:ext cx="642942" cy="538156"/>
          </a:xfrm>
          <a:prstGeom prst="rect">
            <a:avLst/>
          </a:prstGeom>
        </p:spPr>
      </p:pic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0"/>
            <a:ext cx="1143008" cy="928764"/>
          </a:xfrm>
          <a:prstGeom prst="rect">
            <a:avLst/>
          </a:prstGeom>
        </p:spPr>
      </p:pic>
      <p:pic>
        <p:nvPicPr>
          <p:cNvPr id="16" name="Рисунок 15" descr="Рисунок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6" y="2928934"/>
            <a:ext cx="741052" cy="463916"/>
          </a:xfrm>
          <a:prstGeom prst="rect">
            <a:avLst/>
          </a:prstGeom>
        </p:spPr>
      </p:pic>
      <p:pic>
        <p:nvPicPr>
          <p:cNvPr id="17" name="Рисунок 16" descr="Рисунок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2928934"/>
            <a:ext cx="500066" cy="463916"/>
          </a:xfrm>
          <a:prstGeom prst="rect">
            <a:avLst/>
          </a:prstGeom>
        </p:spPr>
      </p:pic>
      <p:pic>
        <p:nvPicPr>
          <p:cNvPr id="18" name="Рисунок 17" descr="Рисунок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2857496"/>
            <a:ext cx="741052" cy="678230"/>
          </a:xfrm>
          <a:prstGeom prst="rect">
            <a:avLst/>
          </a:prstGeom>
        </p:spPr>
      </p:pic>
      <p:pic>
        <p:nvPicPr>
          <p:cNvPr id="19" name="Рисунок 18" descr="Рисунок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3214686"/>
            <a:ext cx="428628" cy="214314"/>
          </a:xfrm>
          <a:prstGeom prst="rect">
            <a:avLst/>
          </a:prstGeom>
        </p:spPr>
      </p:pic>
      <p:pic>
        <p:nvPicPr>
          <p:cNvPr id="20" name="Рисунок 19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3643314"/>
            <a:ext cx="214314" cy="357190"/>
          </a:xfrm>
          <a:prstGeom prst="rect">
            <a:avLst/>
          </a:prstGeom>
        </p:spPr>
      </p:pic>
      <p:pic>
        <p:nvPicPr>
          <p:cNvPr id="21" name="Рисунок 20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500438"/>
            <a:ext cx="214314" cy="357190"/>
          </a:xfrm>
          <a:prstGeom prst="rect">
            <a:avLst/>
          </a:prstGeom>
        </p:spPr>
      </p:pic>
      <p:pic>
        <p:nvPicPr>
          <p:cNvPr id="22" name="Рисунок 21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404" y="4000504"/>
            <a:ext cx="214314" cy="357190"/>
          </a:xfrm>
          <a:prstGeom prst="rect">
            <a:avLst/>
          </a:prstGeom>
        </p:spPr>
      </p:pic>
      <p:pic>
        <p:nvPicPr>
          <p:cNvPr id="23" name="Рисунок 22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3357562"/>
            <a:ext cx="214314" cy="357190"/>
          </a:xfrm>
          <a:prstGeom prst="rect">
            <a:avLst/>
          </a:prstGeom>
        </p:spPr>
      </p:pic>
      <p:pic>
        <p:nvPicPr>
          <p:cNvPr id="24" name="Рисунок 23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643314"/>
            <a:ext cx="214314" cy="357190"/>
          </a:xfrm>
          <a:prstGeom prst="rect">
            <a:avLst/>
          </a:prstGeom>
        </p:spPr>
      </p:pic>
      <p:pic>
        <p:nvPicPr>
          <p:cNvPr id="25" name="Рисунок 24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71876"/>
            <a:ext cx="214314" cy="357190"/>
          </a:xfrm>
          <a:prstGeom prst="rect">
            <a:avLst/>
          </a:prstGeom>
        </p:spPr>
      </p:pic>
      <p:pic>
        <p:nvPicPr>
          <p:cNvPr id="26" name="Рисунок 25" descr="176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786190"/>
            <a:ext cx="300040" cy="500066"/>
          </a:xfrm>
          <a:prstGeom prst="rect">
            <a:avLst/>
          </a:prstGeom>
        </p:spPr>
      </p:pic>
      <p:pic>
        <p:nvPicPr>
          <p:cNvPr id="27" name="Рисунок 26" descr="Рисунок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3143248"/>
            <a:ext cx="500066" cy="463916"/>
          </a:xfrm>
          <a:prstGeom prst="rect">
            <a:avLst/>
          </a:prstGeom>
        </p:spPr>
      </p:pic>
      <p:pic>
        <p:nvPicPr>
          <p:cNvPr id="28" name="Рисунок 27" descr="Рисунок4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3071810"/>
            <a:ext cx="357190" cy="392478"/>
          </a:xfrm>
          <a:prstGeom prst="rect">
            <a:avLst/>
          </a:prstGeom>
        </p:spPr>
      </p:pic>
      <p:pic>
        <p:nvPicPr>
          <p:cNvPr id="29" name="Рисунок 28" descr="Рисунок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0372"/>
            <a:ext cx="500066" cy="463916"/>
          </a:xfrm>
          <a:prstGeom prst="rect">
            <a:avLst/>
          </a:prstGeom>
        </p:spPr>
      </p:pic>
      <p:pic>
        <p:nvPicPr>
          <p:cNvPr id="30" name="Рисунок 29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3143248"/>
            <a:ext cx="785818" cy="781045"/>
          </a:xfrm>
          <a:prstGeom prst="rect">
            <a:avLst/>
          </a:prstGeom>
        </p:spPr>
      </p:pic>
      <p:pic>
        <p:nvPicPr>
          <p:cNvPr id="31" name="Рисунок 30" descr="arbre_03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786058"/>
            <a:ext cx="428628" cy="638169"/>
          </a:xfrm>
          <a:prstGeom prst="rect">
            <a:avLst/>
          </a:prstGeom>
        </p:spPr>
      </p:pic>
      <p:pic>
        <p:nvPicPr>
          <p:cNvPr id="34" name="Рисунок 33" descr="Рисунок1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414" y="571480"/>
            <a:ext cx="1071570" cy="928694"/>
          </a:xfrm>
          <a:prstGeom prst="rect">
            <a:avLst/>
          </a:prstGeom>
        </p:spPr>
      </p:pic>
      <p:pic>
        <p:nvPicPr>
          <p:cNvPr id="35" name="Рисунок 34" descr="Рисунок1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6248" y="500042"/>
            <a:ext cx="1643074" cy="85725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3CE69-9739-42B9-BE75-23222FAD0622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6" name="Рисунок 5" descr="Рисунок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3071810"/>
            <a:ext cx="571503" cy="748570"/>
          </a:xfrm>
          <a:prstGeom prst="rect">
            <a:avLst/>
          </a:prstGeom>
        </p:spPr>
      </p:pic>
      <p:pic>
        <p:nvPicPr>
          <p:cNvPr id="7" name="Рисунок 6" descr="Рисунок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3071810"/>
            <a:ext cx="500066" cy="677132"/>
          </a:xfrm>
          <a:prstGeom prst="rect">
            <a:avLst/>
          </a:prstGeom>
        </p:spPr>
      </p:pic>
      <p:pic>
        <p:nvPicPr>
          <p:cNvPr id="8" name="Рисунок 7" descr="Рисунок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3000372"/>
            <a:ext cx="357190" cy="534256"/>
          </a:xfrm>
          <a:prstGeom prst="rect">
            <a:avLst/>
          </a:prstGeom>
        </p:spPr>
      </p:pic>
      <p:pic>
        <p:nvPicPr>
          <p:cNvPr id="9" name="Рисунок 8" descr="Рисунок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2928934"/>
            <a:ext cx="428628" cy="534256"/>
          </a:xfrm>
          <a:prstGeom prst="rect">
            <a:avLst/>
          </a:prstGeom>
        </p:spPr>
      </p:pic>
      <p:pic>
        <p:nvPicPr>
          <p:cNvPr id="10" name="Рисунок 9" descr="Рисунок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72" y="3357562"/>
            <a:ext cx="571503" cy="820008"/>
          </a:xfrm>
          <a:prstGeom prst="rect">
            <a:avLst/>
          </a:prstGeom>
        </p:spPr>
      </p:pic>
      <p:pic>
        <p:nvPicPr>
          <p:cNvPr id="12" name="Рисунок 11" descr="Рисунок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10" y="2714620"/>
            <a:ext cx="571503" cy="748570"/>
          </a:xfrm>
          <a:prstGeom prst="rect">
            <a:avLst/>
          </a:prstGeom>
        </p:spPr>
      </p:pic>
      <p:pic>
        <p:nvPicPr>
          <p:cNvPr id="13" name="Рисунок 12" descr="Рисунок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497" y="3000372"/>
            <a:ext cx="571503" cy="748570"/>
          </a:xfrm>
          <a:prstGeom prst="rect">
            <a:avLst/>
          </a:prstGeom>
        </p:spPr>
      </p:pic>
      <p:pic>
        <p:nvPicPr>
          <p:cNvPr id="14" name="Рисунок 13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3182"/>
            <a:ext cx="1142976" cy="1209673"/>
          </a:xfrm>
          <a:prstGeom prst="rect">
            <a:avLst/>
          </a:prstGeom>
        </p:spPr>
      </p:pic>
      <p:pic>
        <p:nvPicPr>
          <p:cNvPr id="15" name="Рисунок 14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2928934"/>
            <a:ext cx="857256" cy="1066797"/>
          </a:xfrm>
          <a:prstGeom prst="rect">
            <a:avLst/>
          </a:prstGeom>
        </p:spPr>
      </p:pic>
      <p:pic>
        <p:nvPicPr>
          <p:cNvPr id="16" name="Рисунок 15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3071810"/>
            <a:ext cx="785818" cy="995359"/>
          </a:xfrm>
          <a:prstGeom prst="rect">
            <a:avLst/>
          </a:prstGeom>
        </p:spPr>
      </p:pic>
      <p:pic>
        <p:nvPicPr>
          <p:cNvPr id="17" name="Рисунок 16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24" y="2857496"/>
            <a:ext cx="1142976" cy="1209673"/>
          </a:xfrm>
          <a:prstGeom prst="rect">
            <a:avLst/>
          </a:prstGeom>
        </p:spPr>
      </p:pic>
      <p:pic>
        <p:nvPicPr>
          <p:cNvPr id="11" name="Рисунок 10" descr="Рисунок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497" y="3643314"/>
            <a:ext cx="571503" cy="748570"/>
          </a:xfrm>
          <a:prstGeom prst="rect">
            <a:avLst/>
          </a:prstGeom>
        </p:spPr>
      </p:pic>
      <p:pic>
        <p:nvPicPr>
          <p:cNvPr id="18" name="Рисунок 17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68" y="2714620"/>
            <a:ext cx="571504" cy="781045"/>
          </a:xfrm>
          <a:prstGeom prst="rect">
            <a:avLst/>
          </a:prstGeom>
        </p:spPr>
      </p:pic>
      <p:pic>
        <p:nvPicPr>
          <p:cNvPr id="19" name="Рисунок 18" descr="Рисунок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0"/>
            <a:ext cx="1571636" cy="1571636"/>
          </a:xfrm>
          <a:prstGeom prst="rect">
            <a:avLst/>
          </a:prstGeom>
        </p:spPr>
      </p:pic>
      <p:sp>
        <p:nvSpPr>
          <p:cNvPr id="20" name="Облако 19"/>
          <p:cNvSpPr/>
          <p:nvPr/>
        </p:nvSpPr>
        <p:spPr>
          <a:xfrm>
            <a:off x="285720" y="285728"/>
            <a:ext cx="1785950" cy="785818"/>
          </a:xfrm>
          <a:prstGeom prst="cloud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блако 20"/>
          <p:cNvSpPr/>
          <p:nvPr/>
        </p:nvSpPr>
        <p:spPr>
          <a:xfrm>
            <a:off x="7143768" y="285728"/>
            <a:ext cx="1771656" cy="857232"/>
          </a:xfrm>
          <a:prstGeom prst="cloud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 descr="arbre_03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4686"/>
            <a:ext cx="1142976" cy="1209673"/>
          </a:xfrm>
          <a:prstGeom prst="rect">
            <a:avLst/>
          </a:prstGeom>
        </p:spPr>
      </p:pic>
      <p:sp>
        <p:nvSpPr>
          <p:cNvPr id="23" name="Облако 22"/>
          <p:cNvSpPr/>
          <p:nvPr/>
        </p:nvSpPr>
        <p:spPr>
          <a:xfrm>
            <a:off x="2786050" y="357166"/>
            <a:ext cx="1571636" cy="928694"/>
          </a:xfrm>
          <a:prstGeom prst="cloud">
            <a:avLst/>
          </a:pr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6397" y="3244334"/>
            <a:ext cx="58112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МДОУ №2 п. Отрадный. 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Сентябрь 2016 год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9CC71-426F-40CB-8645-3103D6CB798A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" name="Рисунок 3" descr="0_2607_3355beb6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3116"/>
            <a:ext cx="3071834" cy="3214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21" descr="P10002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214686"/>
            <a:ext cx="3429024" cy="33590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5357826"/>
            <a:ext cx="56435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За каждой из дорожных трагедий – судьба ребенка и горе родителей……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ffectLst/>
              </a:rPr>
              <a:t>По статистике каждый четвертый житель России вла­деет автомобилем. У большинства водителей имеются маленькие дети. Примерно каждая четвертая авария происходит с участием детей-пассажиров</a:t>
            </a:r>
            <a:endParaRPr lang="ru-RU" sz="36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3040F-2A4E-4C0F-B262-BAE97DDF87AA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10012-3B9E-4227-AEF8-A71A7FF8BE8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755576" y="692696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Берегите жизнь ребенка</a:t>
            </a:r>
            <a:endParaRPr lang="ru-RU" sz="3200" dirty="0"/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b="1" i="1" dirty="0">
              <a:solidFill>
                <a:srgbClr val="1B587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ru-RU" dirty="0">
              <a:effectLst/>
              <a:latin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150296" cy="6669360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2800" dirty="0">
                <a:effectLst/>
              </a:rPr>
              <a:t>С</a:t>
            </a:r>
            <a:r>
              <a:rPr lang="ru-RU" sz="2800" dirty="0" smtClean="0">
                <a:effectLst/>
              </a:rPr>
              <a:t>татистика </a:t>
            </a:r>
            <a:r>
              <a:rPr lang="ru-RU" sz="2800" dirty="0">
                <a:effectLst/>
              </a:rPr>
              <a:t>западных стран свидетельствует, что после того, как в автомобилях стали использовать детские кресла, вероятность тяжелых травм и гибели детей сократилась в 3,5 раза. А исследования американ­ских ученых показали, что использование этих устройств сократило детскую смертность в авариях на 71 процент.</a:t>
            </a:r>
          </a:p>
          <a:p>
            <a:pPr marL="0" lvl="0" indent="0" algn="just">
              <a:spcBef>
                <a:spcPct val="0"/>
              </a:spcBef>
              <a:buNone/>
            </a:pPr>
            <a:endParaRPr lang="ru-RU" dirty="0"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56A9-5DB9-43DA-99AA-8C91A3113D99}" type="datetime1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8B88-EC10-4639-8901-B80352A53EEB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4824536" cy="537321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effectLst/>
              </a:rPr>
              <a:t>Ученые приводят такой факт — удар автомобиля о препятствие на скорости 50 км/ч равносилен падению с десятиметровой высоты. То есть перевозить ребенка без специального кресла — все равно, что оставить его играть без присмотра на балконе, без перил на высоте четвертого этажа.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9CC71-426F-40CB-8645-3103D6CB798A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B3912-DA76-44F8-BF9D-9164A8DAC93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Почему не мамины руки?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400600"/>
          </a:xfrm>
        </p:spPr>
        <p:txBody>
          <a:bodyPr/>
          <a:lstStyle/>
          <a:p>
            <a:r>
              <a:rPr lang="ru-RU" dirty="0">
                <a:effectLst/>
              </a:rPr>
              <a:t>Многие матери считают, что ребенок будет чувство­вать себя безопасно на руках матери или в специальной корзине. Но они сильно заблуждаются. </a:t>
            </a:r>
            <a:r>
              <a:rPr lang="ru-RU" dirty="0" smtClean="0">
                <a:effectLst/>
              </a:rPr>
              <a:t>Испытания </a:t>
            </a:r>
            <a:r>
              <a:rPr lang="ru-RU" dirty="0">
                <a:effectLst/>
              </a:rPr>
              <a:t>до­казали, что если автомобиль на скорости 48 км /ч столк­нется со стоящим автомобилем, то в момент удара, под воздействием силы инерции, масса тела любого предме­та, находящегося в данный момент в машине, увеличи­вается более чем в 30 раз! 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02B5B-6DE5-4A38-A34D-BC4A6F9CF282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70D68-6457-42CC-B184-A18462DE365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42976" y="2497338"/>
            <a:ext cx="70723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То </a:t>
            </a:r>
            <a:r>
              <a:rPr lang="ru-RU" dirty="0">
                <a:effectLst/>
              </a:rPr>
              <a:t>есть при таком столкнове­нии ребенок массой 30 кг превращается в снаряд весом в тонну, а взрослый человек — 2,5 тонны. Если взрослый в такой ситуации не будет пристегнут, то силой своего тела раздавит ребенка.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>
              <a:effectLst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B3C52-3496-4643-9554-08A2264F3E96}" type="datetime1">
              <a:rPr lang="ru-RU" smtClean="0"/>
              <a:pPr>
                <a:defRPr/>
              </a:pPr>
              <a:t>09.10.2016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416BD-0D13-459E-AEC6-89E895BFEED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" name="Рисунок 9" descr="Рисунок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0"/>
            <a:ext cx="1938368" cy="12008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772" y="94396"/>
            <a:ext cx="8676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r>
              <a:rPr lang="ru-RU" sz="4000" dirty="0" smtClean="0"/>
              <a:t>Если </a:t>
            </a:r>
            <a:r>
              <a:rPr lang="ru-RU" sz="4000" dirty="0"/>
              <a:t>взрослый будет пристегнут, то не раздавит, но все равно не сможет удержать ребенка в своих руках. Нельзя также пристегивать одним ремнем тело взрослого и ребенка по той же причине, так как взрослый его раздавит.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inbow over a Highway Design Slid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'Радуга над дорогой'</Template>
  <TotalTime>7137</TotalTime>
  <Words>1073</Words>
  <Application>Microsoft Office PowerPoint</Application>
  <PresentationFormat>Экран (4:3)</PresentationFormat>
  <Paragraphs>168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Rainbow over a Highway Design Slide</vt:lpstr>
      <vt:lpstr>Презентация PowerPoint</vt:lpstr>
      <vt:lpstr>1 января 2007 г. введено новое правило для водите­лей, в котором говорится о том, что перевозить детей до 12 лет в автомобилях без специального детского удержи­вающего устройства запрещено. </vt:lpstr>
      <vt:lpstr>Презентация PowerPoint</vt:lpstr>
      <vt:lpstr>Презентация PowerPoint</vt:lpstr>
      <vt:lpstr> </vt:lpstr>
      <vt:lpstr>Презентация PowerPoint</vt:lpstr>
      <vt:lpstr>Почему не мамины руки?</vt:lpstr>
      <vt:lpstr>      То есть при таком столкнове­нии ребенок массой 30 кг превращается в снаряд весом в тонну, а взрослый человек — 2,5 тонны. Если взрослый в такой ситуации не будет пристегнут, то силой своего тела раздавит ребенка.</vt:lpstr>
      <vt:lpstr>Презентация PowerPoint</vt:lpstr>
      <vt:lpstr>Презентация PowerPoint</vt:lpstr>
      <vt:lpstr>Психологические </vt:lpstr>
      <vt:lpstr>  Психологические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</cp:lastModifiedBy>
  <cp:revision>669</cp:revision>
  <dcterms:created xsi:type="dcterms:W3CDTF">2009-10-22T18:25:37Z</dcterms:created>
  <dcterms:modified xsi:type="dcterms:W3CDTF">2016-10-08T21:10:03Z</dcterms:modified>
</cp:coreProperties>
</file>