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65" r:id="rId16"/>
    <p:sldId id="273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</p:showPr>
  <p:clrMru>
    <a:srgbClr val="FA9706"/>
    <a:srgbClr val="00CC99"/>
    <a:srgbClr val="663300"/>
    <a:srgbClr val="FFCC66"/>
    <a:srgbClr val="CC3399"/>
    <a:srgbClr val="CCFFFF"/>
    <a:srgbClr val="001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90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9" y="1844677"/>
            <a:ext cx="130016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627E7-4D5A-4E1A-AD0D-41242B36F73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BE93-553E-49AA-8DAE-22A4CBD81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90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7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49" y="5661027"/>
            <a:ext cx="7308851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1" y="5661027"/>
            <a:ext cx="7308851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4652964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4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77D1-4F38-4FF3-A5E5-FF0A22F5567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5ECD4-6780-4170-B749-1F8489618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49" y="4221165"/>
            <a:ext cx="2965451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7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2" y="6092827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5D34-A5B1-4EC9-92A2-8FE75D154DCD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9574E-AC81-4388-BE91-58A8174C9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98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1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2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76F0-E2F2-4F29-94C1-1CBA01371F8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66FC2-EDB2-43F3-B25B-D8FCEB9FC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9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83090"/>
            <a:ext cx="2166939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49" y="5876927"/>
            <a:ext cx="7308851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1" y="5876927"/>
            <a:ext cx="7308851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AE3E-A2C4-4C9D-8FCF-1E33FF39998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48B6-0CC5-4F5D-AD6F-2D3398065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93FA-C4D4-45CC-AC9F-84A444BEBF6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9141-2F75-47B7-9AE6-BACDC2324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62191E-79C4-4C9C-BFDF-A3437FC61CA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FF40D1-1032-410B-8AC2-FD835CA16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908720"/>
            <a:ext cx="60486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+mn-cs"/>
              </a:rPr>
              <a:t>Д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Segoe Script" pitchFamily="34" charset="0"/>
                <a:cs typeface="+mn-cs"/>
              </a:rPr>
              <a:t>е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egoe Script" pitchFamily="34" charset="0"/>
                <a:cs typeface="+mn-cs"/>
              </a:rPr>
              <a:t>т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Segoe Script" pitchFamily="34" charset="0"/>
                <a:cs typeface="+mn-cs"/>
              </a:rPr>
              <a:t>с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B0F0"/>
                </a:solidFill>
                <a:latin typeface="Segoe Script" pitchFamily="34" charset="0"/>
                <a:cs typeface="+mn-cs"/>
              </a:rPr>
              <a:t>к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latin typeface="Segoe Script" pitchFamily="34" charset="0"/>
                <a:cs typeface="+mn-cs"/>
              </a:rPr>
              <a:t>и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chemeClr val="accent5"/>
                </a:solidFill>
                <a:latin typeface="Segoe Script" pitchFamily="34" charset="0"/>
                <a:cs typeface="+mn-cs"/>
              </a:rPr>
              <a:t>й 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+mn-cs"/>
              </a:rPr>
              <a:t>с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latin typeface="Segoe Script" pitchFamily="34" charset="0"/>
                <a:cs typeface="+mn-cs"/>
              </a:rPr>
              <a:t>а</a:t>
            </a: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Segoe Script" pitchFamily="34" charset="0"/>
                <a:cs typeface="+mn-cs"/>
              </a:rPr>
              <a:t>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 smtClean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Segoe Script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Segoe Script" pitchFamily="34" charset="0"/>
                <a:cs typeface="+mn-cs"/>
              </a:rPr>
              <a:t>ПОРТФОЛИО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latin typeface="Segoe Script" pitchFamily="34" charset="0"/>
                <a:cs typeface="+mn-cs"/>
              </a:rPr>
              <a:t>ребенка</a:t>
            </a:r>
            <a:endParaRPr lang="ru-RU" sz="6000" b="1" dirty="0">
              <a:ln w="10541" cmpd="sng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latin typeface="Segoe Script" pitchFamily="34" charset="0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5" y="2852938"/>
            <a:ext cx="4752975" cy="28795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Tm="514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«Великий праздник»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0000000176_3_lx3payb7zv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24744"/>
            <a:ext cx="5652120" cy="5400054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700808"/>
            <a:ext cx="3491880" cy="51571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Что такое День Победы?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утренний парад: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Едут танки и ракеты,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Марширует строй солдат.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Что такое День Победы?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праздничный салют: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Фейерверк взлетает в небо,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Рассыпаясь там и тут.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Что такое День Победы?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песни за столом,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речи и беседы,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дедушкин альбом.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/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фрукты и конфеты,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запахи весны…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Что такое День Победы –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  <a:t>Это значит – нет войны.</a:t>
            </a:r>
            <a:br>
              <a:rPr lang="ru-RU" sz="1600" b="1" dirty="0" smtClean="0">
                <a:solidFill>
                  <a:srgbClr val="C00000"/>
                </a:solidFill>
                <a:latin typeface="Segoe Script" pitchFamily="34" charset="0"/>
              </a:rPr>
            </a:br>
            <a:endParaRPr lang="ru-RU" sz="1600" b="1" dirty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439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51530e0dd89671376aec9c44982a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90850" y="1052736"/>
            <a:ext cx="6153150" cy="5805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egoe Script" pitchFamily="34" charset="0"/>
              </a:rPr>
              <a:t>«Воспоминания о море»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80344"/>
            <a:ext cx="2987824" cy="267765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Море,</a:t>
            </a:r>
            <a:b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я к тебе бегу!</a:t>
            </a:r>
            <a:b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Я уже на берегу!</a:t>
            </a:r>
            <a:b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Я бегу к твоей волне,</a:t>
            </a:r>
            <a:b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а волна</a:t>
            </a:r>
            <a:b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</a:br>
            <a:r>
              <a:rPr lang="ru-RU" sz="2400" b="1" dirty="0" smtClean="0">
                <a:solidFill>
                  <a:srgbClr val="00CC99"/>
                </a:solidFill>
                <a:latin typeface="Segoe Script" pitchFamily="34" charset="0"/>
              </a:rPr>
              <a:t>бежит ко мне!..</a:t>
            </a:r>
            <a:endParaRPr lang="ru-RU" sz="2400" b="1" dirty="0">
              <a:solidFill>
                <a:srgbClr val="00CC99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359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«КОСМОС»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9384" y="1412776"/>
            <a:ext cx="6034616" cy="5445224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204864"/>
            <a:ext cx="3131840" cy="4653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На Луне жил звездочёт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Он планетам вёл учёт: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МЕРКУРИЙ — раз,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ВЕНЕРА — два-с,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Три — ЗЕМЛЯ,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Четыре — МАРС,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Пять — ЮПИТЕР,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Шесть — САТУРН,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Семь — УРАН,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Восемь — НЕПТУН,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Девять — дальше всех ПЛУТОН,</a:t>
            </a:r>
            <a:b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Segoe Script" pitchFamily="34" charset="0"/>
              </a:rPr>
              <a:t>Кто не видит — выйди вон!</a:t>
            </a:r>
            <a:endParaRPr lang="ru-RU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313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«Зимняя фантазия»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risuno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3832" y="1124744"/>
            <a:ext cx="6160168" cy="5733256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302907"/>
            <a:ext cx="3203848" cy="45550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Кто рисует так искусно,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Что за чудо-фантазеры,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Ледяной рисунок грустный: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Реки, рощи и озера?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Кто нанес орнамент сложный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На окно любой квартиры?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Это все один художник.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Это все его картины.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Порезвясь в широком поле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И устав в лесу скитаться,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Дед Мороз от скуки, что ли,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В теплый дом решил забраться.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Но испуганные люди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Дверь держали на запоре,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И Морозко — будь что будет -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Сквозь окно полез к ним вскоре.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Но и там была преграда -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В окнах стекла были всюду,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И Морозко от досады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Навредить решился людям.</a:t>
            </a:r>
          </a:p>
          <a:p>
            <a:pPr algn="ctr"/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Он прикинул хитрым оком,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Кисти взял, белил, эмали -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И к утру все стекла окон </a:t>
            </a:r>
            <a:b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Света в дом не пропускали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235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rpov._zimnie_ptich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3147" y="1124744"/>
            <a:ext cx="7070853" cy="57332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Segoe Script" pitchFamily="34" charset="0"/>
              </a:rPr>
              <a:t>«Снегири»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2267744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Загорелось небо ало,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И январская заря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Алый фартук повязала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На груди у снегиря.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Вот снегирь к оконной раме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Подлетел, потом исчез…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Загорелся снегирями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Белый-белый зимний лес.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4968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B050"/>
                </a:solidFill>
                <a:latin typeface="Segoe Script" pitchFamily="34" charset="0"/>
              </a:rPr>
              <a:t/>
            </a:r>
            <a:br>
              <a:rPr lang="ru-RU" sz="4800" b="1" dirty="0" smtClean="0">
                <a:solidFill>
                  <a:srgbClr val="00B050"/>
                </a:solidFill>
                <a:latin typeface="Segoe Script" pitchFamily="34" charset="0"/>
              </a:rPr>
            </a:br>
            <a:r>
              <a:rPr lang="ru-RU" sz="4800" b="1" dirty="0" smtClean="0">
                <a:solidFill>
                  <a:srgbClr val="00B050"/>
                </a:solidFill>
                <a:latin typeface="Segoe Script" pitchFamily="34" charset="0"/>
              </a:rPr>
              <a:t>Пластилиновые поделки</a:t>
            </a:r>
            <a:r>
              <a:rPr lang="ru-RU" b="1" dirty="0" smtClean="0">
                <a:solidFill>
                  <a:srgbClr val="CC3399"/>
                </a:solidFill>
                <a:latin typeface="Segoe Script" pitchFamily="34" charset="0"/>
              </a:rPr>
              <a:t/>
            </a:r>
            <a:br>
              <a:rPr lang="ru-RU" b="1" dirty="0" smtClean="0">
                <a:solidFill>
                  <a:srgbClr val="CC3399"/>
                </a:solidFill>
                <a:latin typeface="Segoe Script" pitchFamily="34" charset="0"/>
              </a:rPr>
            </a:br>
            <a:endParaRPr lang="ru-RU" dirty="0"/>
          </a:p>
        </p:txBody>
      </p:sp>
      <p:pic>
        <p:nvPicPr>
          <p:cNvPr id="1027" name="Picture 3" descr="C:\Users\Сологуб\Desktop\sol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2699792" cy="2880320"/>
          </a:xfrm>
          <a:prstGeom prst="rect">
            <a:avLst/>
          </a:prstGeom>
          <a:noFill/>
        </p:spPr>
      </p:pic>
      <p:pic>
        <p:nvPicPr>
          <p:cNvPr id="1028" name="Picture 4" descr="C:\Users\Сологуб\Desktop\f919f13b4bb376aaa22224f76792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12976"/>
            <a:ext cx="2915816" cy="3645024"/>
          </a:xfrm>
          <a:prstGeom prst="rect">
            <a:avLst/>
          </a:prstGeom>
          <a:noFill/>
        </p:spPr>
      </p:pic>
      <p:pic>
        <p:nvPicPr>
          <p:cNvPr id="1029" name="Picture 5" descr="C:\Users\Сологуб\Desktop\e9c61c5db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772816"/>
            <a:ext cx="3600400" cy="50851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52320" y="6488668"/>
            <a:ext cx="1691680" cy="36933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CC99"/>
                </a:solidFill>
                <a:latin typeface="Segoe Script" pitchFamily="34" charset="0"/>
              </a:rPr>
              <a:t>Гусеница</a:t>
            </a:r>
            <a:endParaRPr lang="ru-RU" b="1" dirty="0">
              <a:solidFill>
                <a:srgbClr val="00CC99"/>
              </a:solidFill>
              <a:latin typeface="Segoe Scrip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7170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Segoe Script" pitchFamily="34" charset="0"/>
              </a:rPr>
              <a:t>Зайка</a:t>
            </a:r>
            <a:endParaRPr lang="ru-RU" b="1" dirty="0">
              <a:solidFill>
                <a:srgbClr val="663300"/>
              </a:solidFill>
              <a:latin typeface="Segoe Scrip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1008"/>
            <a:ext cx="2627784" cy="584775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Цветик - семицветик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484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ологуб\Desktop\687474703a2f2f73686b6f6c6164657465692e72752f75706c6f6164732f706f7374732f323031332d30312f313335373834393139345f3238353638305f35303539352d353530783530302e6a7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17032"/>
            <a:ext cx="3851920" cy="3140968"/>
          </a:xfrm>
          <a:prstGeom prst="rect">
            <a:avLst/>
          </a:prstGeom>
          <a:noFill/>
        </p:spPr>
      </p:pic>
      <p:pic>
        <p:nvPicPr>
          <p:cNvPr id="3075" name="Picture 3" descr="C:\Users\Сологуб\Desktop\687474703a2f2f7065642d6b6f70696c6b612e72752f696d616765732f70686f746f732f6d656469756d2f61727469636c653235382e6a7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88640"/>
            <a:ext cx="4464496" cy="3528392"/>
          </a:xfrm>
          <a:prstGeom prst="rect">
            <a:avLst/>
          </a:prstGeom>
          <a:noFill/>
        </p:spPr>
      </p:pic>
      <p:pic>
        <p:nvPicPr>
          <p:cNvPr id="3076" name="Picture 4" descr="C:\Users\Сологуб\Desktop\55eb3f68009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43325"/>
            <a:ext cx="5334000" cy="3114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68344" y="6381328"/>
            <a:ext cx="1800200" cy="338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</a:rPr>
              <a:t>Натюрморт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</a:rPr>
              <a:t>Вертолет</a:t>
            </a:r>
            <a:endParaRPr lang="ru-RU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</a:rPr>
              <a:t>Мухоморы</a:t>
            </a:r>
            <a:endParaRPr lang="ru-RU" b="1" dirty="0">
              <a:latin typeface="Segoe Script" pitchFamily="34" charset="0"/>
            </a:endParaRPr>
          </a:p>
        </p:txBody>
      </p:sp>
    </p:spTree>
  </p:cSld>
  <p:clrMapOvr>
    <a:masterClrMapping/>
  </p:clrMapOvr>
  <p:transition advTm="4875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Аппликация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098" name="Picture 2" descr="C:\Users\Сологуб\Desktop\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3484612" cy="3501008"/>
          </a:xfrm>
          <a:prstGeom prst="rect">
            <a:avLst/>
          </a:prstGeom>
          <a:noFill/>
        </p:spPr>
      </p:pic>
      <p:pic>
        <p:nvPicPr>
          <p:cNvPr id="4099" name="Picture 3" descr="C:\Users\Сологуб\Desktop\200x150-images-stories-podelki-applikasia-ez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5868144" cy="5013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621166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Царевна -Лебедь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6309320"/>
            <a:ext cx="18002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CC99"/>
                </a:solidFill>
                <a:latin typeface="Segoe Script" pitchFamily="34" charset="0"/>
              </a:rPr>
              <a:t>Ежик</a:t>
            </a:r>
            <a:endParaRPr lang="ru-RU" b="1" dirty="0">
              <a:solidFill>
                <a:srgbClr val="00CC99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11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ологуб\Desktop\pasha-applikaci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6237312"/>
            <a:ext cx="493204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Segoe Script" pitchFamily="34" charset="0"/>
              </a:rPr>
              <a:t>Светлое воскресенье</a:t>
            </a:r>
            <a:endParaRPr lang="ru-RU" sz="3200" b="1" dirty="0">
              <a:solidFill>
                <a:srgbClr val="0070C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734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ологуб\Desktop\корзина-с-фрукт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4762500" cy="5877272"/>
          </a:xfrm>
          <a:prstGeom prst="rect">
            <a:avLst/>
          </a:prstGeom>
          <a:noFill/>
        </p:spPr>
      </p:pic>
      <p:pic>
        <p:nvPicPr>
          <p:cNvPr id="6147" name="Picture 3" descr="C:\Users\Сологуб\Desktop\102420783_large_Volshebnuyy_porolon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0025"/>
            <a:ext cx="4499992" cy="6657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6093296"/>
            <a:ext cx="23762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Фруктовая корзина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6488668"/>
            <a:ext cx="176368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Segoe Script" pitchFamily="34" charset="0"/>
              </a:rPr>
              <a:t>Ландыши</a:t>
            </a:r>
            <a:endParaRPr lang="ru-RU" b="1" dirty="0">
              <a:solidFill>
                <a:srgbClr val="7030A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25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Segoe Script" pitchFamily="34" charset="0"/>
              </a:rPr>
              <a:t>Знакомтесь</a:t>
            </a: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это - Я</a:t>
            </a:r>
          </a:p>
        </p:txBody>
      </p:sp>
      <p:pic>
        <p:nvPicPr>
          <p:cNvPr id="4" name="Содержимое 3" descr="a5466a57a65a408393d6b12e033f2a3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124744"/>
            <a:ext cx="2520280" cy="3312368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1484784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Segoe Script" pitchFamily="34" charset="0"/>
              </a:rPr>
              <a:t>Фамилия:  </a:t>
            </a:r>
            <a:r>
              <a:rPr lang="ru-RU" sz="2000" dirty="0" smtClean="0">
                <a:solidFill>
                  <a:srgbClr val="0070C0"/>
                </a:solidFill>
                <a:latin typeface="Segoe Script" pitchFamily="34" charset="0"/>
              </a:rPr>
              <a:t>Власов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Segoe Script" pitchFamily="34" charset="0"/>
              </a:rPr>
              <a:t>Имя : </a:t>
            </a:r>
            <a:r>
              <a:rPr lang="ru-RU" sz="2000" dirty="0" smtClean="0">
                <a:solidFill>
                  <a:srgbClr val="0070C0"/>
                </a:solidFill>
                <a:latin typeface="Segoe Script" pitchFamily="34" charset="0"/>
              </a:rPr>
              <a:t>Владислав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Segoe Script" pitchFamily="34" charset="0"/>
              </a:rPr>
              <a:t>Отчество: </a:t>
            </a:r>
            <a:r>
              <a:rPr lang="ru-RU" sz="2000" dirty="0" smtClean="0">
                <a:solidFill>
                  <a:srgbClr val="0070C0"/>
                </a:solidFill>
                <a:latin typeface="Segoe Script" pitchFamily="34" charset="0"/>
              </a:rPr>
              <a:t>Викторович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Segoe Script" pitchFamily="34" charset="0"/>
              </a:rPr>
              <a:t>Дата рождения: </a:t>
            </a:r>
            <a:r>
              <a:rPr lang="ru-RU" sz="2000" dirty="0" smtClean="0">
                <a:solidFill>
                  <a:srgbClr val="0070C0"/>
                </a:solidFill>
                <a:latin typeface="Segoe Script" pitchFamily="34" charset="0"/>
              </a:rPr>
              <a:t>10.10.2010г.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B0F0"/>
                </a:solidFill>
                <a:latin typeface="Segoe Script" pitchFamily="34" charset="0"/>
              </a:rPr>
              <a:t>Место рождения: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70C0"/>
                </a:solidFill>
                <a:latin typeface="Segoe Script" pitchFamily="34" charset="0"/>
              </a:rPr>
              <a:t>город Тула, улица Седова, дом 5, квартира 7.</a:t>
            </a:r>
          </a:p>
        </p:txBody>
      </p:sp>
    </p:spTree>
  </p:cSld>
  <p:clrMapOvr>
    <a:masterClrMapping/>
  </p:clrMapOvr>
  <p:transition advTm="3437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A9706"/>
                </a:solidFill>
                <a:latin typeface="Segoe Script" pitchFamily="34" charset="0"/>
              </a:rPr>
              <a:t>Мои достижения</a:t>
            </a:r>
            <a:endParaRPr lang="ru-RU" b="1" dirty="0">
              <a:solidFill>
                <a:srgbClr val="FA9706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25144"/>
            <a:ext cx="1619672" cy="2132856"/>
          </a:xfrm>
        </p:spPr>
      </p:pic>
      <p:pic>
        <p:nvPicPr>
          <p:cNvPr id="7170" name="Picture 2" descr="C:\Users\Сологуб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852936"/>
            <a:ext cx="3131840" cy="4005064"/>
          </a:xfrm>
          <a:prstGeom prst="rect">
            <a:avLst/>
          </a:prstGeom>
          <a:noFill/>
        </p:spPr>
      </p:pic>
      <p:pic>
        <p:nvPicPr>
          <p:cNvPr id="7171" name="Picture 3" descr="C:\Users\Сологуб\Desktop\140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268760"/>
            <a:ext cx="4392488" cy="5589240"/>
          </a:xfrm>
          <a:prstGeom prst="rect">
            <a:avLst/>
          </a:prstGeom>
          <a:noFill/>
        </p:spPr>
      </p:pic>
    </p:spTree>
  </p:cSld>
  <p:clrMapOvr>
    <a:masterClrMapping/>
  </p:clrMapOvr>
  <p:transition advTm="5593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Сологуб\Desktop\nbk1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2708920"/>
            <a:ext cx="2664296" cy="41490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184576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73d4e29f7a73eb321828ccc2b394f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0"/>
            <a:ext cx="5112568" cy="6858000"/>
          </a:xfrm>
        </p:spPr>
      </p:pic>
      <p:pic>
        <p:nvPicPr>
          <p:cNvPr id="8194" name="Picture 2" descr="C:\Users\Сологуб\Desktop\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1691680" cy="2348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105273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Segoe Script" pitchFamily="34" charset="0"/>
              </a:rPr>
              <a:t>Власову Владиславу</a:t>
            </a:r>
            <a:endParaRPr lang="ru-RU" sz="1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0282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ологуб\Desktop\342241_html_m6f7e9d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Власов Владислав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7453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ологуб\Desktop\diplom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6504" cy="6858000"/>
          </a:xfrm>
          <a:prstGeom prst="rect">
            <a:avLst/>
          </a:prstGeom>
          <a:noFill/>
        </p:spPr>
      </p:pic>
      <p:pic>
        <p:nvPicPr>
          <p:cNvPr id="10243" name="Picture 3" descr="C:\Users\Сологуб\Desktop\596349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3501008"/>
            <a:ext cx="2808312" cy="3603501"/>
          </a:xfrm>
          <a:prstGeom prst="rect">
            <a:avLst/>
          </a:prstGeom>
          <a:noFill/>
        </p:spPr>
      </p:pic>
      <p:pic>
        <p:nvPicPr>
          <p:cNvPr id="10244" name="Picture 4" descr="C:\Users\Сологуб\Desktop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501008"/>
            <a:ext cx="2483768" cy="335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3768" y="18448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Власову Владиславу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0531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Сологуб\Desktop\0_6a4bc_2489f3c0_l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4952603" cy="5322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Segoe Script" pitchFamily="34" charset="0"/>
              </a:rPr>
              <a:t>Спасибо за внимание</a:t>
            </a:r>
            <a:endParaRPr lang="ru-RU" b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Портфолио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ребенка создано воспитателем МБДОУ № 13 ЦРР –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д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/с города Тулы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      Сологуб Н.Ю.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3315" name="Picture 3" descr="C:\Users\Сологуб\Desktop\62fb5f1024529266c6e71c0c0c9ddb3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33664"/>
            <a:ext cx="3131840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290" y="692150"/>
            <a:ext cx="8424863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Segoe Script" pitchFamily="34" charset="0"/>
                <a:cs typeface="+mn-cs"/>
              </a:rPr>
              <a:t>Моя семья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Segoe Script" pitchFamily="34" charset="0"/>
                <a:cs typeface="+mn-cs"/>
              </a:rPr>
              <a:t>Папа: </a:t>
            </a: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Власов Виктор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              Сергеевич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B0F0"/>
              </a:solidFill>
              <a:latin typeface="Segoe Scrip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B0F0"/>
              </a:solidFill>
              <a:latin typeface="Segoe Scrip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Segoe Script" pitchFamily="34" charset="0"/>
                <a:cs typeface="+mn-cs"/>
              </a:rPr>
              <a:t>Мама: </a:t>
            </a: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Власова Мария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        Александровна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0070C0"/>
              </a:solidFill>
              <a:latin typeface="Segoe Script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Segoe Script" pitchFamily="34" charset="0"/>
                <a:cs typeface="+mn-cs"/>
              </a:rPr>
              <a:t>        Сестра:</a:t>
            </a: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  <a:cs typeface="+mn-cs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Власова София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B0F0"/>
                </a:solidFill>
                <a:latin typeface="Segoe Script" pitchFamily="34" charset="0"/>
                <a:cs typeface="+mn-cs"/>
              </a:rPr>
              <a:t>         Викторовна</a:t>
            </a:r>
            <a:endParaRPr lang="ru-RU" sz="2800" b="1" dirty="0">
              <a:solidFill>
                <a:srgbClr val="00B0F0"/>
              </a:solidFill>
              <a:latin typeface="Segoe Script" pitchFamily="34" charset="0"/>
              <a:cs typeface="+mn-cs"/>
            </a:endParaRPr>
          </a:p>
        </p:txBody>
      </p:sp>
      <p:pic>
        <p:nvPicPr>
          <p:cNvPr id="4" name="Рисунок 3" descr="10samihumn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4114" y="1268760"/>
            <a:ext cx="1560173" cy="1440160"/>
          </a:xfrm>
          <a:prstGeom prst="rect">
            <a:avLst/>
          </a:prstGeom>
        </p:spPr>
      </p:pic>
      <p:pic>
        <p:nvPicPr>
          <p:cNvPr id="8" name="Рисунок 7" descr="Natalja-Webitunova4408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797152"/>
            <a:ext cx="1728192" cy="1152128"/>
          </a:xfrm>
          <a:prstGeom prst="rect">
            <a:avLst/>
          </a:prstGeom>
        </p:spPr>
      </p:pic>
      <p:pic>
        <p:nvPicPr>
          <p:cNvPr id="11" name="Рисунок 10" descr="tmb_3dB6F4_S58RhtEHSQBR5ifkkkYADB_FFEtGz_4YN4KKFFEd_ntGdEYsrHz7RTbr213530719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924944"/>
            <a:ext cx="2286000" cy="1524000"/>
          </a:xfrm>
          <a:prstGeom prst="rect">
            <a:avLst/>
          </a:prstGeom>
        </p:spPr>
      </p:pic>
    </p:spTree>
  </p:cSld>
  <p:clrMapOvr>
    <a:masterClrMapping/>
  </p:clrMapOvr>
  <p:transition advTm="1025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404664"/>
            <a:ext cx="676875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Segoe Script" pitchFamily="34" charset="0"/>
              </a:rPr>
              <a:t>Значение моего имени</a:t>
            </a:r>
            <a:endParaRPr lang="ru-RU" sz="3600" dirty="0"/>
          </a:p>
          <a:p>
            <a:r>
              <a:rPr lang="ru-RU" sz="1200" b="1" dirty="0" smtClean="0">
                <a:solidFill>
                  <a:srgbClr val="001000"/>
                </a:solidFill>
                <a:latin typeface="Segoe Script" pitchFamily="34" charset="0"/>
              </a:rPr>
              <a:t>Имя 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Владислав имеет значение состоящее из двух частей. Оно образуется из слова "владеть" (корень "</a:t>
            </a:r>
            <a:r>
              <a:rPr lang="ru-RU" sz="1200" b="1" dirty="0" err="1">
                <a:solidFill>
                  <a:srgbClr val="001000"/>
                </a:solidFill>
                <a:latin typeface="Segoe Script" pitchFamily="34" charset="0"/>
              </a:rPr>
              <a:t>влад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") и слава (корень "слав"). Как вы понимаете, что значение имя Владислав "владеющий славой". В немецком языке, а ранее у древних германцев, есть очень похожее имя </a:t>
            </a:r>
            <a:r>
              <a:rPr lang="ru-RU" sz="1200" b="1" dirty="0" err="1">
                <a:solidFill>
                  <a:srgbClr val="FF0000"/>
                </a:solidFill>
                <a:latin typeface="Segoe Script" pitchFamily="34" charset="0"/>
              </a:rPr>
              <a:t>Вальдемар</a:t>
            </a:r>
            <a:r>
              <a:rPr lang="ru-RU" sz="1200" b="1" dirty="0">
                <a:solidFill>
                  <a:srgbClr val="FF0000"/>
                </a:solidFill>
                <a:latin typeface="Segoe Script" pitchFamily="34" charset="0"/>
              </a:rPr>
              <a:t>. </a:t>
            </a:r>
            <a:r>
              <a:rPr lang="ru-RU" sz="1200" b="1" dirty="0" err="1">
                <a:solidFill>
                  <a:srgbClr val="001000"/>
                </a:solidFill>
                <a:latin typeface="Segoe Script" pitchFamily="34" charset="0"/>
              </a:rPr>
              <a:t>Waldemar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 тоже состоит из двух слов, а точнее из их корней. Это слово - </a:t>
            </a:r>
            <a:r>
              <a:rPr lang="ru-RU" sz="1200" b="1" dirty="0" err="1">
                <a:solidFill>
                  <a:srgbClr val="001000"/>
                </a:solidFill>
                <a:latin typeface="Segoe Script" pitchFamily="34" charset="0"/>
              </a:rPr>
              <a:t>waltan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 означающее царить или господствовать и слово - </a:t>
            </a:r>
            <a:r>
              <a:rPr lang="ru-RU" sz="1200" b="1" dirty="0" err="1">
                <a:solidFill>
                  <a:srgbClr val="001000"/>
                </a:solidFill>
                <a:latin typeface="Segoe Script" pitchFamily="34" charset="0"/>
              </a:rPr>
              <a:t>mari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 означающее славный или знаменитый. Некоторые лингвисты считают, что это родственные имена или даже, что имя Владислав - это калька с немецкого имени</a:t>
            </a:r>
            <a:r>
              <a:rPr lang="ru-RU" sz="1200" b="1" dirty="0" smtClean="0">
                <a:solidFill>
                  <a:srgbClr val="001000"/>
                </a:solidFill>
                <a:latin typeface="Segoe Script" pitchFamily="34" charset="0"/>
              </a:rPr>
              <a:t>.</a:t>
            </a:r>
            <a:endParaRPr lang="ru-RU" sz="1200" b="1" dirty="0">
              <a:solidFill>
                <a:srgbClr val="001000"/>
              </a:solidFill>
              <a:latin typeface="Segoe Script" pitchFamily="34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latin typeface="Segoe Script" pitchFamily="34" charset="0"/>
              </a:rPr>
              <a:t>Значение имени Владислав для ребенка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Маленький Владислав наделен природной утонченностью манер Многие взрослые умиляются такой особенности ребенка, а дети с удовольствием дружат с Владиславом. У него большое количество друзей, особенно его ценят девочки. С самого детства общение с противоположным полом его сильный конек. Мальчик растет трудолюбивым и его терпению можно только позавидовать. Данный от природы ум дает ему хорошие шансы в жизни, но требует постоянной тренировки и при недостаточной нагрузки может быстро стать невыразительным на общем фоне.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Здоровье у мальчика достаточно хорошее, но не без определенных особенностей. Склонность к простудным заболеваниям свойственна маленькому Владиславу. Чистый воздух, спорт и закалка, помогут ему справится с этой напастью. Проветривание, закалка и спорт должны быть регулярными и правильно дозированными иначе не принесут результата, а сделают еще хуже. Берегите здоровье с детства.</a:t>
            </a: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1039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Мои друзья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3" name="Рисунок 2" descr="nadezhda-zaporozhe1373064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720414" cy="2592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268760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Милый, добрый детский сад,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Славный и хороший.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Познакомил ты меня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С Ваней и Серёжей.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Крепкой дружбою мужской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Очень мы гордились,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Даже мамы из-за нас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Тоже подружились.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Мы теперь всегда втроём.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В будни, в выходные.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Будто стали мне друзья</a:t>
            </a:r>
            <a: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  <a:t/>
            </a:r>
            <a:br>
              <a:rPr lang="ru-RU" sz="1600" dirty="0" smtClean="0">
                <a:solidFill>
                  <a:srgbClr val="001000"/>
                </a:solidFill>
                <a:latin typeface="Segoe Script" pitchFamily="34" charset="0"/>
              </a:rPr>
            </a:br>
            <a:r>
              <a:rPr lang="ru-RU" sz="1600" dirty="0">
                <a:solidFill>
                  <a:srgbClr val="001000"/>
                </a:solidFill>
                <a:latin typeface="Segoe Script" pitchFamily="34" charset="0"/>
              </a:rPr>
              <a:t>Братьями родными.</a:t>
            </a:r>
          </a:p>
        </p:txBody>
      </p:sp>
    </p:spTree>
  </p:cSld>
  <p:clrMapOvr>
    <a:masterClrMapping/>
  </p:clrMapOvr>
  <p:transition advTm="9125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Segoe Script" pitchFamily="34" charset="0"/>
              </a:rPr>
              <a:t>Мои увлечения</a:t>
            </a:r>
            <a:endParaRPr lang="ru-RU" dirty="0">
              <a:solidFill>
                <a:srgbClr val="0070C0"/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konkursy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1779508" cy="1728192"/>
          </a:xfrm>
        </p:spPr>
      </p:pic>
      <p:pic>
        <p:nvPicPr>
          <p:cNvPr id="5" name="Рисунок 4" descr="skich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124744"/>
            <a:ext cx="1656184" cy="1656184"/>
          </a:xfrm>
          <a:prstGeom prst="rect">
            <a:avLst/>
          </a:prstGeom>
        </p:spPr>
      </p:pic>
      <p:pic>
        <p:nvPicPr>
          <p:cNvPr id="6" name="Рисунок 5" descr="1390652012_9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869160"/>
            <a:ext cx="1728192" cy="172861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58847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Segoe Script" pitchFamily="34" charset="0"/>
            </a:endParaRPr>
          </a:p>
          <a:p>
            <a:endParaRPr lang="ru-RU" sz="1200" dirty="0">
              <a:latin typeface="Segoe Script" pitchFamily="34" charset="0"/>
            </a:endParaRPr>
          </a:p>
          <a:p>
            <a:endParaRPr lang="ru-RU" sz="1200" dirty="0" smtClean="0">
              <a:latin typeface="Segoe Script" pitchFamily="34" charset="0"/>
            </a:endParaRPr>
          </a:p>
          <a:p>
            <a:endParaRPr lang="ru-RU" sz="1200" dirty="0">
              <a:latin typeface="Segoe Script" pitchFamily="34" charset="0"/>
            </a:endParaRPr>
          </a:p>
          <a:p>
            <a:endParaRPr lang="ru-RU" sz="1200" dirty="0" smtClean="0">
              <a:latin typeface="Segoe Script" pitchFamily="34" charset="0"/>
            </a:endParaRPr>
          </a:p>
          <a:p>
            <a:endParaRPr lang="ru-RU" sz="1200" dirty="0" smtClean="0">
              <a:latin typeface="Segoe Script" pitchFamily="34" charset="0"/>
            </a:endParaRPr>
          </a:p>
          <a:p>
            <a:r>
              <a:rPr lang="ru-RU" sz="1200" b="1" dirty="0" smtClean="0">
                <a:solidFill>
                  <a:srgbClr val="001000"/>
                </a:solidFill>
                <a:latin typeface="Segoe Script" pitchFamily="34" charset="0"/>
              </a:rPr>
              <a:t>Бежит </a:t>
            </a:r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конькобежец и лыжник бежит,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На льду фигуристка красиво кружит,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Байдарочник мчит на байдарке стрелой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И вертится ловко гимнастка юлой.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 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Не может прожить без мяча футболист,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Взяв клюшку, гоняет по льду хоккеист,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С соперником борется ловко борец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И плавает кролем и брасом пловец.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 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Спортсмен каждый хочет, спортсмен каждый рад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Достичь всех высот и спортивных наград!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Чтоб в спорте добиться уменья-сноровки,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Желания мало - нужны тренировки!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 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Чтоб лучшим стать в спорте и непобедимым,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Трудиться настойчиво необходимо!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Лишь тем, кто на милость судьбы не сдается,</a:t>
            </a:r>
          </a:p>
          <a:p>
            <a:r>
              <a:rPr lang="ru-RU" sz="1200" b="1" dirty="0">
                <a:solidFill>
                  <a:srgbClr val="001000"/>
                </a:solidFill>
                <a:latin typeface="Segoe Script" pitchFamily="34" charset="0"/>
              </a:rPr>
              <a:t>К вершинам спортивным взойти удается!</a:t>
            </a:r>
          </a:p>
        </p:txBody>
      </p:sp>
    </p:spTree>
  </p:cSld>
  <p:clrMapOvr>
    <a:masterClrMapping/>
  </p:clrMapOvr>
  <p:transition advTm="10375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ологуб\Desktop\78153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5184576" cy="2664296"/>
          </a:xfrm>
          <a:prstGeom prst="rect">
            <a:avLst/>
          </a:prstGeom>
          <a:noFill/>
        </p:spPr>
      </p:pic>
      <p:pic>
        <p:nvPicPr>
          <p:cNvPr id="1027" name="Picture 3" descr="C:\Users\Сологуб\Desktop\school14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65977"/>
            <a:ext cx="3744416" cy="419202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76470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3399"/>
                </a:solidFill>
                <a:latin typeface="Segoe Script" pitchFamily="34" charset="0"/>
              </a:rPr>
              <a:t>Мое творчество</a:t>
            </a:r>
            <a:endParaRPr lang="ru-RU" sz="4400" b="1" dirty="0">
              <a:solidFill>
                <a:srgbClr val="CC3399"/>
              </a:solidFill>
              <a:latin typeface="Segoe Script" pitchFamily="34" charset="0"/>
            </a:endParaRPr>
          </a:p>
        </p:txBody>
      </p:sp>
      <p:pic>
        <p:nvPicPr>
          <p:cNvPr id="11266" name="Picture 2" descr="C:\Users\Сологуб\Desktop\0_7f532_e3d47818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3140968"/>
            <a:ext cx="2448272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Tm="5407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f1fov6y3t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052736"/>
            <a:ext cx="6444208" cy="580526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Рисунок «Моя семья»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10355"/>
            <a:ext cx="2843808" cy="54476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Семья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Семья – словечко странное,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Хотя не иностранное.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– Как слово получилось,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Не ясно нам совсем.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Ну, «Я» – мы понимаем,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А почему их семь?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Не надо думать и гадать,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А надо просто сосчитать: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Два дедушки,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Две бабушки,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Плюс папа, мама, я.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Сложили? Получается семь человек,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Семь «Я»!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– А если есть собака?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Выходит восемь «Я»?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– Нет, если есть собака,</a:t>
            </a:r>
            <a:b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Script" pitchFamily="34" charset="0"/>
              </a:rPr>
              <a:t>Выходит Во! – семья.</a:t>
            </a:r>
          </a:p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4813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b880cc0c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052736"/>
            <a:ext cx="5364088" cy="5805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Script" pitchFamily="34" charset="0"/>
              </a:rPr>
              <a:t>«Радуга»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3707904" cy="5837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 неба слёзки падают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Кап-кап-кап.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Никого не радуют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Кап-кап-кап.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Тучки солнце спрятали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Кап-кап-кап.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Дождиком заплакали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Кап-кап-кап.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Посмотри вот радуга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Улыбнись!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Семь цветов, всех радуя,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обнялись: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Красный - это солнышко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Поутру.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Жёлтый - одуванчики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на лугу.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Есть у нас оранжевый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апельсин.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А зелёный куст растет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у осин.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err="1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Голубого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 неба цвет -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над тобой.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Синий - море синее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за кормой.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А ещё у радуги фиалок цвет,</a:t>
            </a:r>
            <a:b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</a:b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Маме фиолетовый подари букет.</a:t>
            </a:r>
            <a:endParaRPr lang="ru-RU" sz="1400" b="1" dirty="0">
              <a:solidFill>
                <a:schemeClr val="accent5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Tm="5875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335_shk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309</TotalTime>
  <Words>232</Words>
  <Application>Microsoft Office PowerPoint</Application>
  <PresentationFormat>Экран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43335_shk</vt:lpstr>
      <vt:lpstr>Слайд 1</vt:lpstr>
      <vt:lpstr>Знакомтесь это - Я</vt:lpstr>
      <vt:lpstr>Слайд 3</vt:lpstr>
      <vt:lpstr>Слайд 4</vt:lpstr>
      <vt:lpstr>Мои друзья</vt:lpstr>
      <vt:lpstr>Мои увлечения</vt:lpstr>
      <vt:lpstr>Слайд 7</vt:lpstr>
      <vt:lpstr>Рисунок «Моя семья»</vt:lpstr>
      <vt:lpstr>«Радуга»</vt:lpstr>
      <vt:lpstr>«Великий праздник»</vt:lpstr>
      <vt:lpstr>«Воспоминания о море»</vt:lpstr>
      <vt:lpstr>«КОСМОС»</vt:lpstr>
      <vt:lpstr>«Зимняя фантазия»</vt:lpstr>
      <vt:lpstr>«Снегири»</vt:lpstr>
      <vt:lpstr> Пластилиновые поделки </vt:lpstr>
      <vt:lpstr>Слайд 16</vt:lpstr>
      <vt:lpstr>Аппликация</vt:lpstr>
      <vt:lpstr>Слайд 18</vt:lpstr>
      <vt:lpstr>Слайд 19</vt:lpstr>
      <vt:lpstr>Мои достижения</vt:lpstr>
      <vt:lpstr>Слайд 21</vt:lpstr>
      <vt:lpstr>Слайд 22</vt:lpstr>
      <vt:lpstr>Слайд 23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Сологуб Егор</dc:creator>
  <cp:lastModifiedBy>МДОУ2</cp:lastModifiedBy>
  <cp:revision>34</cp:revision>
  <dcterms:created xsi:type="dcterms:W3CDTF">2015-01-23T17:12:16Z</dcterms:created>
  <dcterms:modified xsi:type="dcterms:W3CDTF">2015-12-15T11:33:58Z</dcterms:modified>
</cp:coreProperties>
</file>